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60" r:id="rId6"/>
    <p:sldId id="317" r:id="rId7"/>
    <p:sldId id="266" r:id="rId8"/>
    <p:sldId id="323" r:id="rId9"/>
    <p:sldId id="318" r:id="rId10"/>
    <p:sldId id="319" r:id="rId11"/>
    <p:sldId id="337" r:id="rId12"/>
    <p:sldId id="320" r:id="rId13"/>
    <p:sldId id="322" r:id="rId14"/>
    <p:sldId id="277" r:id="rId15"/>
    <p:sldId id="324" r:id="rId16"/>
    <p:sldId id="267" r:id="rId17"/>
    <p:sldId id="278" r:id="rId18"/>
    <p:sldId id="279" r:id="rId19"/>
    <p:sldId id="280" r:id="rId20"/>
    <p:sldId id="281" r:id="rId21"/>
    <p:sldId id="282" r:id="rId22"/>
    <p:sldId id="327" r:id="rId23"/>
    <p:sldId id="328" r:id="rId24"/>
    <p:sldId id="329" r:id="rId25"/>
    <p:sldId id="331" r:id="rId26"/>
    <p:sldId id="332" r:id="rId27"/>
    <p:sldId id="333" r:id="rId28"/>
    <p:sldId id="334" r:id="rId29"/>
    <p:sldId id="335" r:id="rId30"/>
    <p:sldId id="31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2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6727"/>
  </p:normalViewPr>
  <p:slideViewPr>
    <p:cSldViewPr snapToGrid="0" snapToObjects="1">
      <p:cViewPr varScale="1">
        <p:scale>
          <a:sx n="84" d="100"/>
          <a:sy n="84" d="100"/>
        </p:scale>
        <p:origin x="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7D10C-4194-9B47-9AC4-16D4870BB9B5}" type="datetimeFigureOut">
              <a:rPr lang="en-US" smtClean="0"/>
              <a:t>8/4/2023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FE8F9B-E7AF-A742-BEFE-CED1584FFF97}" type="slidenum">
              <a:rPr lang="en-US" smtClean="0"/>
              <a:t>‹#›</a:t>
            </a:fld>
            <a:endParaRPr lang="en-US"/>
          </a:p>
        </p:txBody>
      </p:sp>
    </p:spTree>
    <p:extLst>
      <p:ext uri="{BB962C8B-B14F-4D97-AF65-F5344CB8AC3E}">
        <p14:creationId xmlns:p14="http://schemas.microsoft.com/office/powerpoint/2010/main" val="3828177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8AFB67-8078-7743-BBBB-728EEE0EE4C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E06B29-9804-B245-B86F-1FA80830A9F8}"/>
              </a:ext>
            </a:extLst>
          </p:cNvPr>
          <p:cNvSpPr>
            <a:spLocks noGrp="1"/>
          </p:cNvSpPr>
          <p:nvPr>
            <p:ph type="ctrTitle" hasCustomPrompt="1"/>
          </p:nvPr>
        </p:nvSpPr>
        <p:spPr>
          <a:xfrm>
            <a:off x="671333" y="2110260"/>
            <a:ext cx="9996668" cy="2387600"/>
          </a:xfrm>
        </p:spPr>
        <p:txBody>
          <a:bodyPr anchor="b">
            <a:normAutofit/>
          </a:bodyPr>
          <a:lstStyle>
            <a:lvl1pPr algn="l">
              <a:defRPr lang="en-NZ" sz="7000" b="1" smtClean="0">
                <a:solidFill>
                  <a:schemeClr val="accent1"/>
                </a:solidFill>
                <a:effectLst/>
              </a:defRPr>
            </a:lvl1pPr>
          </a:lstStyle>
          <a:p>
            <a:r>
              <a:rPr lang="en-NZ" b="1" dirty="0">
                <a:solidFill>
                  <a:srgbClr val="CDEBEF"/>
                </a:solidFill>
                <a:effectLst/>
                <a:latin typeface="Arial" panose="020B0604020202020204" pitchFamily="34" charset="0"/>
              </a:rPr>
              <a:t>Cover page </a:t>
            </a:r>
            <a:br>
              <a:rPr lang="en-NZ" b="1" dirty="0">
                <a:solidFill>
                  <a:srgbClr val="CDEBEF"/>
                </a:solidFill>
                <a:effectLst/>
                <a:latin typeface="Arial" panose="020B0604020202020204" pitchFamily="34" charset="0"/>
              </a:rPr>
            </a:br>
            <a:r>
              <a:rPr lang="en-NZ" b="1" dirty="0">
                <a:solidFill>
                  <a:srgbClr val="CDEBEF"/>
                </a:solidFill>
                <a:effectLst/>
                <a:latin typeface="Arial" panose="020B0604020202020204" pitchFamily="34" charset="0"/>
              </a:rPr>
              <a:t>option one</a:t>
            </a:r>
            <a:endParaRPr lang="en-NZ" dirty="0">
              <a:solidFill>
                <a:srgbClr val="CDEBEF"/>
              </a:solidFill>
              <a:effectLst/>
              <a:latin typeface="Arial" panose="020B0604020202020204" pitchFamily="34" charset="0"/>
            </a:endParaRPr>
          </a:p>
        </p:txBody>
      </p:sp>
      <p:sp>
        <p:nvSpPr>
          <p:cNvPr id="3" name="Subtitle 2">
            <a:extLst>
              <a:ext uri="{FF2B5EF4-FFF2-40B4-BE49-F238E27FC236}">
                <a16:creationId xmlns:a16="http://schemas.microsoft.com/office/drawing/2014/main" id="{3E4E590B-CF11-1141-9EC0-24B006302A66}"/>
              </a:ext>
            </a:extLst>
          </p:cNvPr>
          <p:cNvSpPr>
            <a:spLocks noGrp="1"/>
          </p:cNvSpPr>
          <p:nvPr>
            <p:ph type="subTitle" idx="1" hasCustomPrompt="1"/>
          </p:nvPr>
        </p:nvSpPr>
        <p:spPr>
          <a:xfrm>
            <a:off x="752355" y="4758654"/>
            <a:ext cx="9915645" cy="485442"/>
          </a:xfrm>
        </p:spPr>
        <p:txBody>
          <a:bodyPr/>
          <a:lstStyle>
            <a:lvl1pPr marL="0" indent="0" algn="l">
              <a:buNone/>
              <a:defRPr lang="en-NZ" b="1" smtClean="0">
                <a:solidFill>
                  <a:schemeClr val="bg2"/>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NZ" b="1" dirty="0">
                <a:solidFill>
                  <a:srgbClr val="00B2B9"/>
                </a:solidFill>
                <a:effectLst/>
                <a:latin typeface="Arial" panose="020B0604020202020204" pitchFamily="34" charset="0"/>
              </a:rPr>
              <a:t>Subheading</a:t>
            </a:r>
            <a:endParaRPr lang="en-NZ" dirty="0">
              <a:solidFill>
                <a:srgbClr val="00B2B9"/>
              </a:solidFill>
              <a:effectLst/>
              <a:latin typeface="Arial" panose="020B0604020202020204" pitchFamily="34" charset="0"/>
            </a:endParaRPr>
          </a:p>
        </p:txBody>
      </p:sp>
      <p:sp>
        <p:nvSpPr>
          <p:cNvPr id="4" name="Date Placeholder 3">
            <a:extLst>
              <a:ext uri="{FF2B5EF4-FFF2-40B4-BE49-F238E27FC236}">
                <a16:creationId xmlns:a16="http://schemas.microsoft.com/office/drawing/2014/main" id="{5CFD1E8C-F4B6-9447-BFE8-9A5892CFEBC9}"/>
              </a:ext>
            </a:extLst>
          </p:cNvPr>
          <p:cNvSpPr>
            <a:spLocks noGrp="1"/>
          </p:cNvSpPr>
          <p:nvPr>
            <p:ph type="dt" sz="half" idx="10"/>
          </p:nvPr>
        </p:nvSpPr>
        <p:spPr>
          <a:xfrm>
            <a:off x="752355" y="5244097"/>
            <a:ext cx="9915644" cy="365125"/>
          </a:xfrm>
        </p:spPr>
        <p:txBody>
          <a:bodyPr/>
          <a:lstStyle>
            <a:lvl1pPr algn="l">
              <a:defRPr sz="2400" b="1">
                <a:solidFill>
                  <a:schemeClr val="bg2"/>
                </a:solidFill>
              </a:defRPr>
            </a:lvl1pPr>
          </a:lstStyle>
          <a:p>
            <a:fld id="{760D1E2C-25B0-4F41-B0D0-99B7BBE766BA}" type="datetimeFigureOut">
              <a:rPr lang="en-US" smtClean="0"/>
              <a:pPr/>
              <a:t>8/4/2023</a:t>
            </a:fld>
            <a:endParaRPr lang="en-US" dirty="0"/>
          </a:p>
        </p:txBody>
      </p:sp>
    </p:spTree>
    <p:extLst>
      <p:ext uri="{BB962C8B-B14F-4D97-AF65-F5344CB8AC3E}">
        <p14:creationId xmlns:p14="http://schemas.microsoft.com/office/powerpoint/2010/main" val="194024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3CFB55-44C4-E24F-9B59-0D9CBC59AA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18A6BFD9-C9B2-E74C-8E1D-A85AFE19031A}"/>
              </a:ext>
            </a:extLst>
          </p:cNvPr>
          <p:cNvSpPr>
            <a:spLocks noGrp="1"/>
          </p:cNvSpPr>
          <p:nvPr>
            <p:ph type="ctrTitle" hasCustomPrompt="1"/>
          </p:nvPr>
        </p:nvSpPr>
        <p:spPr>
          <a:xfrm>
            <a:off x="786063" y="480971"/>
            <a:ext cx="7724274" cy="2387600"/>
          </a:xfrm>
        </p:spPr>
        <p:txBody>
          <a:bodyPr anchor="b">
            <a:normAutofit/>
          </a:bodyPr>
          <a:lstStyle>
            <a:lvl1pPr algn="l">
              <a:defRPr lang="en-NZ" sz="6400" b="1" smtClean="0">
                <a:solidFill>
                  <a:schemeClr val="tx1"/>
                </a:solidFill>
                <a:effectLst/>
              </a:defRPr>
            </a:lvl1pPr>
          </a:lstStyle>
          <a:p>
            <a:r>
              <a:rPr lang="en-NZ" b="1" dirty="0">
                <a:solidFill>
                  <a:srgbClr val="CDEBEF"/>
                </a:solidFill>
                <a:effectLst/>
                <a:latin typeface="Arial" panose="020B0604020202020204" pitchFamily="34" charset="0"/>
              </a:rPr>
              <a:t>COVER PAGE OPTION TWO</a:t>
            </a:r>
            <a:endParaRPr lang="en-NZ" dirty="0">
              <a:solidFill>
                <a:srgbClr val="CDEBEF"/>
              </a:solidFill>
              <a:effectLst/>
              <a:latin typeface="Arial" panose="020B0604020202020204" pitchFamily="34" charset="0"/>
            </a:endParaRPr>
          </a:p>
        </p:txBody>
      </p:sp>
      <p:sp>
        <p:nvSpPr>
          <p:cNvPr id="16" name="Text Placeholder 15">
            <a:extLst>
              <a:ext uri="{FF2B5EF4-FFF2-40B4-BE49-F238E27FC236}">
                <a16:creationId xmlns:a16="http://schemas.microsoft.com/office/drawing/2014/main" id="{C8BAB750-98F9-D145-AFF8-ECA56CC31F99}"/>
              </a:ext>
            </a:extLst>
          </p:cNvPr>
          <p:cNvSpPr>
            <a:spLocks noGrp="1"/>
          </p:cNvSpPr>
          <p:nvPr>
            <p:ph type="body" sz="quarter" idx="10"/>
          </p:nvPr>
        </p:nvSpPr>
        <p:spPr>
          <a:xfrm>
            <a:off x="758031" y="3083719"/>
            <a:ext cx="7780337" cy="690562"/>
          </a:xfrm>
        </p:spPr>
        <p:txBody>
          <a:bodyPr>
            <a:normAutofit/>
          </a:bodyPr>
          <a:lstStyle>
            <a:lvl1pPr marL="0" indent="0">
              <a:buNone/>
              <a:defRPr sz="2000" b="1">
                <a:solidFill>
                  <a:schemeClr val="bg2"/>
                </a:solidFill>
              </a:defRPr>
            </a:lvl1pPr>
          </a:lstStyle>
          <a:p>
            <a:pPr lvl="0"/>
            <a:r>
              <a:rPr lang="en-US" smtClean="0"/>
              <a:t>Edit Master text styles</a:t>
            </a:r>
          </a:p>
        </p:txBody>
      </p:sp>
      <p:sp>
        <p:nvSpPr>
          <p:cNvPr id="19" name="Date Placeholder 3">
            <a:extLst>
              <a:ext uri="{FF2B5EF4-FFF2-40B4-BE49-F238E27FC236}">
                <a16:creationId xmlns:a16="http://schemas.microsoft.com/office/drawing/2014/main" id="{81D71ECB-95FF-844F-BDD6-C4E7A5628E83}"/>
              </a:ext>
            </a:extLst>
          </p:cNvPr>
          <p:cNvSpPr>
            <a:spLocks noGrp="1"/>
          </p:cNvSpPr>
          <p:nvPr>
            <p:ph type="dt" sz="half" idx="11"/>
          </p:nvPr>
        </p:nvSpPr>
        <p:spPr>
          <a:xfrm>
            <a:off x="758031" y="3429000"/>
            <a:ext cx="9143999" cy="365125"/>
          </a:xfrm>
        </p:spPr>
        <p:txBody>
          <a:bodyPr/>
          <a:lstStyle>
            <a:lvl1pPr algn="l">
              <a:defRPr sz="2400" b="1">
                <a:solidFill>
                  <a:schemeClr val="bg2"/>
                </a:solidFill>
              </a:defRPr>
            </a:lvl1pPr>
          </a:lstStyle>
          <a:p>
            <a:fld id="{760D1E2C-25B0-4F41-B0D0-99B7BBE766BA}" type="datetimeFigureOut">
              <a:rPr lang="en-US" smtClean="0"/>
              <a:pPr/>
              <a:t>8/4/2023</a:t>
            </a:fld>
            <a:endParaRPr lang="en-US" dirty="0"/>
          </a:p>
        </p:txBody>
      </p:sp>
    </p:spTree>
    <p:extLst>
      <p:ext uri="{BB962C8B-B14F-4D97-AF65-F5344CB8AC3E}">
        <p14:creationId xmlns:p14="http://schemas.microsoft.com/office/powerpoint/2010/main" val="2029013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1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5333FD-53CF-244F-8489-8FA000A51B64}"/>
              </a:ext>
            </a:extLst>
          </p:cNvPr>
          <p:cNvPicPr>
            <a:picLocks noChangeAspect="1"/>
          </p:cNvPicPr>
          <p:nvPr userDrawn="1"/>
        </p:nvPicPr>
        <p:blipFill>
          <a:blip r:embed="rId2"/>
          <a:stretch>
            <a:fillRect/>
          </a:stretch>
        </p:blipFill>
        <p:spPr>
          <a:xfrm>
            <a:off x="0" y="0"/>
            <a:ext cx="59944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dirty="0"/>
              <a:t>Divider page option one</a:t>
            </a:r>
            <a:endParaRPr lang="en-US" dirty="0"/>
          </a:p>
        </p:txBody>
      </p:sp>
    </p:spTree>
    <p:extLst>
      <p:ext uri="{BB962C8B-B14F-4D97-AF65-F5344CB8AC3E}">
        <p14:creationId xmlns:p14="http://schemas.microsoft.com/office/powerpoint/2010/main" val="143569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1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8F8557-71A9-1F4D-8675-DE87C16A783E}"/>
              </a:ext>
            </a:extLst>
          </p:cNvPr>
          <p:cNvPicPr>
            <a:picLocks noChangeAspect="1"/>
          </p:cNvPicPr>
          <p:nvPr userDrawn="1"/>
        </p:nvPicPr>
        <p:blipFill>
          <a:blip r:embed="rId2"/>
          <a:stretch>
            <a:fillRect/>
          </a:stretch>
        </p:blipFill>
        <p:spPr>
          <a:xfrm>
            <a:off x="0" y="0"/>
            <a:ext cx="6019800" cy="6858000"/>
          </a:xfrm>
          <a:prstGeom prst="rect">
            <a:avLst/>
          </a:prstGeom>
        </p:spPr>
      </p:pic>
      <p:sp>
        <p:nvSpPr>
          <p:cNvPr id="2" name="Title 1">
            <a:extLst>
              <a:ext uri="{FF2B5EF4-FFF2-40B4-BE49-F238E27FC236}">
                <a16:creationId xmlns:a16="http://schemas.microsoft.com/office/drawing/2014/main" id="{F715230C-F485-5344-B8E0-03253F16D421}"/>
              </a:ext>
            </a:extLst>
          </p:cNvPr>
          <p:cNvSpPr>
            <a:spLocks noGrp="1"/>
          </p:cNvSpPr>
          <p:nvPr>
            <p:ph type="title" hasCustomPrompt="1"/>
          </p:nvPr>
        </p:nvSpPr>
        <p:spPr>
          <a:xfrm>
            <a:off x="6713620" y="2638926"/>
            <a:ext cx="4786229" cy="2348665"/>
          </a:xfrm>
        </p:spPr>
        <p:txBody>
          <a:bodyPr anchor="t">
            <a:normAutofit/>
          </a:bodyPr>
          <a:lstStyle>
            <a:lvl1pPr>
              <a:defRPr sz="5500">
                <a:solidFill>
                  <a:schemeClr val="accent3"/>
                </a:solidFill>
              </a:defRPr>
            </a:lvl1pPr>
          </a:lstStyle>
          <a:p>
            <a:r>
              <a:rPr lang="en-GB" dirty="0"/>
              <a:t>Divider page option two</a:t>
            </a:r>
            <a:endParaRPr lang="en-US" dirty="0"/>
          </a:p>
        </p:txBody>
      </p:sp>
    </p:spTree>
    <p:extLst>
      <p:ext uri="{BB962C8B-B14F-4D97-AF65-F5344CB8AC3E}">
        <p14:creationId xmlns:p14="http://schemas.microsoft.com/office/powerpoint/2010/main" val="1318528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_2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27F593-37D0-D547-9302-7B93D3FBBB3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lvl1pPr>
          </a:lstStyle>
          <a:p>
            <a:r>
              <a:rPr lang="en-GB" dirty="0"/>
              <a:t>DIVIDER PAGE OPTION TWO (A)</a:t>
            </a:r>
            <a:endParaRPr lang="en-US" dirty="0"/>
          </a:p>
        </p:txBody>
      </p:sp>
    </p:spTree>
    <p:extLst>
      <p:ext uri="{BB962C8B-B14F-4D97-AF65-F5344CB8AC3E}">
        <p14:creationId xmlns:p14="http://schemas.microsoft.com/office/powerpoint/2010/main" val="2364969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2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24D2E8-1E10-BC4E-BC32-D45BE7DCFF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4B6746-019B-394B-B840-5C421AFE36B5}"/>
              </a:ext>
            </a:extLst>
          </p:cNvPr>
          <p:cNvSpPr>
            <a:spLocks noGrp="1"/>
          </p:cNvSpPr>
          <p:nvPr>
            <p:ph type="title" hasCustomPrompt="1"/>
          </p:nvPr>
        </p:nvSpPr>
        <p:spPr>
          <a:xfrm>
            <a:off x="1152609" y="429126"/>
            <a:ext cx="4526296" cy="5999747"/>
          </a:xfrm>
        </p:spPr>
        <p:txBody>
          <a:bodyPr>
            <a:normAutofit/>
          </a:bodyPr>
          <a:lstStyle>
            <a:lvl1pPr>
              <a:defRPr sz="5500">
                <a:solidFill>
                  <a:schemeClr val="bg1"/>
                </a:solidFill>
              </a:defRPr>
            </a:lvl1pPr>
          </a:lstStyle>
          <a:p>
            <a:r>
              <a:rPr lang="en-GB" dirty="0"/>
              <a:t>DIVIDER PAGE OPTION TWO (B)</a:t>
            </a:r>
            <a:endParaRPr lang="en-US" dirty="0"/>
          </a:p>
        </p:txBody>
      </p:sp>
    </p:spTree>
    <p:extLst>
      <p:ext uri="{BB962C8B-B14F-4D97-AF65-F5344CB8AC3E}">
        <p14:creationId xmlns:p14="http://schemas.microsoft.com/office/powerpoint/2010/main" val="1255347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9AC637-2226-A54F-B2DE-5D02C43D87CA}"/>
              </a:ext>
            </a:extLst>
          </p:cNvPr>
          <p:cNvPicPr>
            <a:picLocks noChangeAspect="1"/>
          </p:cNvPicPr>
          <p:nvPr userDrawn="1"/>
        </p:nvPicPr>
        <p:blipFill>
          <a:blip r:embed="rId2"/>
          <a:stretch>
            <a:fillRect/>
          </a:stretch>
        </p:blipFill>
        <p:spPr>
          <a:xfrm>
            <a:off x="7979396" y="0"/>
            <a:ext cx="4212603" cy="5029200"/>
          </a:xfrm>
          <a:prstGeom prst="rect">
            <a:avLst/>
          </a:prstGeom>
        </p:spPr>
      </p:pic>
      <p:sp>
        <p:nvSpPr>
          <p:cNvPr id="11" name="Text Placeholder 10">
            <a:extLst>
              <a:ext uri="{FF2B5EF4-FFF2-40B4-BE49-F238E27FC236}">
                <a16:creationId xmlns:a16="http://schemas.microsoft.com/office/drawing/2014/main" id="{CA34AE92-42F8-9C49-AC1B-479290E3D9C7}"/>
              </a:ext>
            </a:extLst>
          </p:cNvPr>
          <p:cNvSpPr>
            <a:spLocks noGrp="1"/>
          </p:cNvSpPr>
          <p:nvPr>
            <p:ph type="body" sz="quarter" idx="14" hasCustomPrompt="1"/>
          </p:nvPr>
        </p:nvSpPr>
        <p:spPr>
          <a:xfrm>
            <a:off x="814137" y="782219"/>
            <a:ext cx="10335126" cy="753979"/>
          </a:xfrm>
        </p:spPr>
        <p:txBody>
          <a:bodyPr>
            <a:noAutofit/>
          </a:bodyPr>
          <a:lstStyle>
            <a:lvl1pPr marL="0" indent="0">
              <a:buNone/>
              <a:defRPr sz="5000" b="1">
                <a:solidFill>
                  <a:schemeClr val="tx2"/>
                </a:solidFill>
              </a:defRPr>
            </a:lvl1pPr>
          </a:lstStyle>
          <a:p>
            <a:pPr lvl="0"/>
            <a:r>
              <a:rPr lang="en-GB" dirty="0"/>
              <a:t>Heading</a:t>
            </a:r>
          </a:p>
        </p:txBody>
      </p:sp>
      <p:sp>
        <p:nvSpPr>
          <p:cNvPr id="13" name="Text Placeholder 12">
            <a:extLst>
              <a:ext uri="{FF2B5EF4-FFF2-40B4-BE49-F238E27FC236}">
                <a16:creationId xmlns:a16="http://schemas.microsoft.com/office/drawing/2014/main" id="{4197B82A-BCB6-4E49-BD01-8BDF288185F0}"/>
              </a:ext>
            </a:extLst>
          </p:cNvPr>
          <p:cNvSpPr>
            <a:spLocks noGrp="1"/>
          </p:cNvSpPr>
          <p:nvPr>
            <p:ph type="body" sz="quarter" idx="15"/>
          </p:nvPr>
        </p:nvSpPr>
        <p:spPr>
          <a:xfrm>
            <a:off x="814138" y="2125244"/>
            <a:ext cx="5017168" cy="3950537"/>
          </a:xfrm>
        </p:spPr>
        <p:txBody>
          <a:bodyPr/>
          <a:lstStyle>
            <a:lvl1pPr marL="0" indent="0">
              <a:buNone/>
              <a:defRPr sz="2600" b="1"/>
            </a:lvl1pPr>
            <a:lvl2pPr marL="457200" indent="0">
              <a:buNone/>
              <a:defRPr>
                <a:solidFill>
                  <a:schemeClr val="bg2"/>
                </a:solidFill>
              </a:defRPr>
            </a:lvl2pPr>
          </a:lstStyle>
          <a:p>
            <a:pPr lvl="0"/>
            <a:r>
              <a:rPr lang="en-US" smtClean="0"/>
              <a:t>Edit Master text styles</a:t>
            </a:r>
          </a:p>
        </p:txBody>
      </p:sp>
      <p:sp>
        <p:nvSpPr>
          <p:cNvPr id="15" name="Text Placeholder 14">
            <a:extLst>
              <a:ext uri="{FF2B5EF4-FFF2-40B4-BE49-F238E27FC236}">
                <a16:creationId xmlns:a16="http://schemas.microsoft.com/office/drawing/2014/main" id="{E52DF885-1649-5A48-85F5-F398B30576DB}"/>
              </a:ext>
            </a:extLst>
          </p:cNvPr>
          <p:cNvSpPr>
            <a:spLocks noGrp="1"/>
          </p:cNvSpPr>
          <p:nvPr>
            <p:ph type="body" sz="quarter" idx="16"/>
          </p:nvPr>
        </p:nvSpPr>
        <p:spPr>
          <a:xfrm>
            <a:off x="6132095" y="2125243"/>
            <a:ext cx="5017168" cy="3950537"/>
          </a:xfrm>
        </p:spPr>
        <p:txBody>
          <a:bodyPr>
            <a:normAutofit/>
          </a:bodyPr>
          <a:lstStyle>
            <a:lvl1pPr>
              <a:defRPr sz="2400">
                <a:solidFill>
                  <a:schemeClr val="tx2"/>
                </a:solidFill>
              </a:defRPr>
            </a:lvl1pPr>
          </a:lstStyle>
          <a:p>
            <a:pPr lvl="0"/>
            <a:r>
              <a:rPr lang="en-US" smtClean="0"/>
              <a:t>Edit Master text styles</a:t>
            </a:r>
          </a:p>
        </p:txBody>
      </p:sp>
    </p:spTree>
    <p:extLst>
      <p:ext uri="{BB962C8B-B14F-4D97-AF65-F5344CB8AC3E}">
        <p14:creationId xmlns:p14="http://schemas.microsoft.com/office/powerpoint/2010/main" val="52587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highl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048CA-B874-0641-B449-2A58C1B75959}"/>
              </a:ext>
            </a:extLst>
          </p:cNvPr>
          <p:cNvPicPr>
            <a:picLocks noChangeAspect="1"/>
          </p:cNvPicPr>
          <p:nvPr userDrawn="1"/>
        </p:nvPicPr>
        <p:blipFill>
          <a:blip r:embed="rId2"/>
          <a:stretch>
            <a:fillRect/>
          </a:stretch>
        </p:blipFill>
        <p:spPr>
          <a:xfrm>
            <a:off x="8001000" y="0"/>
            <a:ext cx="33528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6396789" cy="753979"/>
          </a:xfrm>
        </p:spPr>
        <p:txBody>
          <a:bodyPr>
            <a:noAutofit/>
          </a:bodyPr>
          <a:lstStyle>
            <a:lvl1pPr marL="0" indent="0">
              <a:buNone/>
              <a:defRPr sz="5000" b="1">
                <a:solidFill>
                  <a:schemeClr val="tx2"/>
                </a:solidFill>
              </a:defRPr>
            </a:lvl1pPr>
          </a:lstStyle>
          <a:p>
            <a:pPr lvl="0"/>
            <a:r>
              <a:rPr lang="en-GB" dirty="0"/>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6"/>
            <a:ext cx="6396788" cy="3950537"/>
          </a:xfrm>
        </p:spPr>
        <p:txBody>
          <a:bodyPr/>
          <a:lstStyle>
            <a:lvl1pPr marL="0" indent="0">
              <a:buNone/>
              <a:defRPr sz="2600" b="1"/>
            </a:lvl1pPr>
          </a:lstStyle>
          <a:p>
            <a:pPr lvl="0"/>
            <a:r>
              <a:rPr lang="en-US" smtClean="0"/>
              <a:t>Edit Master text styles</a:t>
            </a:r>
          </a:p>
          <a:p>
            <a:pPr lvl="1"/>
            <a:r>
              <a:rPr lang="en-US" smtClean="0"/>
              <a:t>Second level</a:t>
            </a:r>
          </a:p>
        </p:txBody>
      </p:sp>
      <p:sp>
        <p:nvSpPr>
          <p:cNvPr id="14" name="Text Placeholder 13">
            <a:extLst>
              <a:ext uri="{FF2B5EF4-FFF2-40B4-BE49-F238E27FC236}">
                <a16:creationId xmlns:a16="http://schemas.microsoft.com/office/drawing/2014/main" id="{FBBA1DF4-9224-B144-8338-BF6D2E5DA3A1}"/>
              </a:ext>
            </a:extLst>
          </p:cNvPr>
          <p:cNvSpPr>
            <a:spLocks noGrp="1"/>
          </p:cNvSpPr>
          <p:nvPr>
            <p:ph type="body" sz="quarter" idx="17"/>
          </p:nvPr>
        </p:nvSpPr>
        <p:spPr>
          <a:xfrm>
            <a:off x="8323596" y="3428999"/>
            <a:ext cx="2627395" cy="2646363"/>
          </a:xfrm>
        </p:spPr>
        <p:txBody>
          <a:bodyPr>
            <a:normAutofit/>
          </a:bodyPr>
          <a:lstStyle>
            <a:lvl1pPr marL="0" indent="0">
              <a:buNone/>
              <a:defRPr sz="2400" b="1"/>
            </a:lvl1pPr>
            <a:lvl2pPr marL="457200" indent="0">
              <a:buNone/>
              <a:defRPr/>
            </a:lvl2pPr>
          </a:lstStyle>
          <a:p>
            <a:pPr lvl="0"/>
            <a:r>
              <a:rPr lang="en-US" smtClean="0"/>
              <a:t>Edit Master text styles</a:t>
            </a:r>
          </a:p>
        </p:txBody>
      </p:sp>
    </p:spTree>
    <p:extLst>
      <p:ext uri="{BB962C8B-B14F-4D97-AF65-F5344CB8AC3E}">
        <p14:creationId xmlns:p14="http://schemas.microsoft.com/office/powerpoint/2010/main" val="95411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36F58E-47FF-DB47-90CD-BF54C9605A7C}"/>
              </a:ext>
            </a:extLst>
          </p:cNvPr>
          <p:cNvPicPr>
            <a:picLocks noChangeAspect="1"/>
          </p:cNvPicPr>
          <p:nvPr userDrawn="1"/>
        </p:nvPicPr>
        <p:blipFill>
          <a:blip r:embed="rId2"/>
          <a:stretch>
            <a:fillRect/>
          </a:stretch>
        </p:blipFill>
        <p:spPr>
          <a:xfrm>
            <a:off x="7962900" y="0"/>
            <a:ext cx="42291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dirty="0"/>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smtClean="0"/>
              <a:t>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smtClean="0"/>
              <a:t>Click icon to add picture</a:t>
            </a:r>
            <a:endParaRPr lang="en-US" dirty="0"/>
          </a:p>
        </p:txBody>
      </p:sp>
    </p:spTree>
    <p:extLst>
      <p:ext uri="{BB962C8B-B14F-4D97-AF65-F5344CB8AC3E}">
        <p14:creationId xmlns:p14="http://schemas.microsoft.com/office/powerpoint/2010/main" val="348812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a:stretch>
            <a:fillRect/>
          </a:stretch>
        </p:blipFill>
        <p:spPr>
          <a:xfrm>
            <a:off x="6447542" y="0"/>
            <a:ext cx="5744458"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dirty="0"/>
              <a:t>Heading</a:t>
            </a:r>
          </a:p>
        </p:txBody>
      </p:sp>
      <p:sp>
        <p:nvSpPr>
          <p:cNvPr id="12" name="Text Placeholder 11">
            <a:extLst>
              <a:ext uri="{FF2B5EF4-FFF2-40B4-BE49-F238E27FC236}">
                <a16:creationId xmlns:a16="http://schemas.microsoft.com/office/drawing/2014/main" id="{97073020-E4E0-9547-9869-7F76D393CEF9}"/>
              </a:ext>
            </a:extLst>
          </p:cNvPr>
          <p:cNvSpPr>
            <a:spLocks noGrp="1"/>
          </p:cNvSpPr>
          <p:nvPr>
            <p:ph type="body" sz="quarter" idx="16"/>
          </p:nvPr>
        </p:nvSpPr>
        <p:spPr>
          <a:xfrm>
            <a:off x="814138" y="2124827"/>
            <a:ext cx="4944978" cy="3826712"/>
          </a:xfrm>
        </p:spPr>
        <p:txBody>
          <a:bodyPr/>
          <a:lstStyle>
            <a:lvl1pPr marL="0" indent="0">
              <a:buNone/>
              <a:defRPr sz="2600" b="1"/>
            </a:lvl1pPr>
          </a:lstStyle>
          <a:p>
            <a:pPr lvl="0"/>
            <a:r>
              <a:rPr lang="en-US" smtClean="0"/>
              <a:t>Edit Master text styles</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6208713" y="890588"/>
            <a:ext cx="5092700" cy="5060950"/>
          </a:xfrm>
        </p:spPr>
        <p:txBody>
          <a:bodyPr/>
          <a:lstStyle/>
          <a:p>
            <a:r>
              <a:rPr lang="en-US" smtClean="0"/>
              <a:t>Click icon to add picture</a:t>
            </a:r>
            <a:endParaRPr lang="en-US" dirty="0"/>
          </a:p>
        </p:txBody>
      </p:sp>
    </p:spTree>
    <p:extLst>
      <p:ext uri="{BB962C8B-B14F-4D97-AF65-F5344CB8AC3E}">
        <p14:creationId xmlns:p14="http://schemas.microsoft.com/office/powerpoint/2010/main" val="745291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608C-7A3D-D246-B47B-4AF3B9746D28}"/>
              </a:ext>
            </a:extLst>
          </p:cNvPr>
          <p:cNvPicPr>
            <a:picLocks noChangeAspect="1"/>
          </p:cNvPicPr>
          <p:nvPr userDrawn="1"/>
        </p:nvPicPr>
        <p:blipFill>
          <a:blip r:embed="rId2"/>
          <a:stretch>
            <a:fillRect/>
          </a:stretch>
        </p:blipFill>
        <p:spPr>
          <a:xfrm>
            <a:off x="7404100" y="0"/>
            <a:ext cx="4787900" cy="6858000"/>
          </a:xfrm>
          <a:prstGeom prst="rect">
            <a:avLst/>
          </a:prstGeom>
        </p:spPr>
      </p:pic>
      <p:sp>
        <p:nvSpPr>
          <p:cNvPr id="9" name="Text Placeholder 10">
            <a:extLst>
              <a:ext uri="{FF2B5EF4-FFF2-40B4-BE49-F238E27FC236}">
                <a16:creationId xmlns:a16="http://schemas.microsoft.com/office/drawing/2014/main" id="{9E41406C-1EF4-0342-8803-18CB2EFD09B8}"/>
              </a:ext>
            </a:extLst>
          </p:cNvPr>
          <p:cNvSpPr>
            <a:spLocks noGrp="1"/>
          </p:cNvSpPr>
          <p:nvPr>
            <p:ph type="body" sz="quarter" idx="14" hasCustomPrompt="1"/>
          </p:nvPr>
        </p:nvSpPr>
        <p:spPr>
          <a:xfrm>
            <a:off x="814137" y="782219"/>
            <a:ext cx="4944979" cy="753979"/>
          </a:xfrm>
        </p:spPr>
        <p:txBody>
          <a:bodyPr>
            <a:noAutofit/>
          </a:bodyPr>
          <a:lstStyle>
            <a:lvl1pPr marL="0" indent="0">
              <a:buNone/>
              <a:defRPr sz="5000" b="1">
                <a:solidFill>
                  <a:schemeClr val="tx2"/>
                </a:solidFill>
              </a:defRPr>
            </a:lvl1pPr>
          </a:lstStyle>
          <a:p>
            <a:pPr lvl="0"/>
            <a:r>
              <a:rPr lang="en-GB" dirty="0"/>
              <a:t>Heading</a:t>
            </a:r>
          </a:p>
        </p:txBody>
      </p:sp>
      <p:sp>
        <p:nvSpPr>
          <p:cNvPr id="18" name="Picture Placeholder 17">
            <a:extLst>
              <a:ext uri="{FF2B5EF4-FFF2-40B4-BE49-F238E27FC236}">
                <a16:creationId xmlns:a16="http://schemas.microsoft.com/office/drawing/2014/main" id="{8E2D0EF0-0639-F24A-8776-BDEA2DA54F8C}"/>
              </a:ext>
            </a:extLst>
          </p:cNvPr>
          <p:cNvSpPr>
            <a:spLocks noGrp="1"/>
          </p:cNvSpPr>
          <p:nvPr>
            <p:ph type="pic" sz="quarter" idx="17"/>
          </p:nvPr>
        </p:nvSpPr>
        <p:spPr>
          <a:xfrm>
            <a:off x="814138" y="2124826"/>
            <a:ext cx="10487276" cy="3826711"/>
          </a:xfrm>
        </p:spPr>
        <p:txBody>
          <a:bodyPr/>
          <a:lstStyle/>
          <a:p>
            <a:r>
              <a:rPr lang="en-US" smtClean="0"/>
              <a:t>Click icon to add picture</a:t>
            </a:r>
            <a:endParaRPr lang="en-US" dirty="0"/>
          </a:p>
        </p:txBody>
      </p:sp>
    </p:spTree>
    <p:extLst>
      <p:ext uri="{BB962C8B-B14F-4D97-AF65-F5344CB8AC3E}">
        <p14:creationId xmlns:p14="http://schemas.microsoft.com/office/powerpoint/2010/main" val="1738146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3E6A06-AC02-0B4C-BEC4-22E5EB0E5F16}"/>
              </a:ext>
            </a:extLst>
          </p:cNvPr>
          <p:cNvPicPr>
            <a:picLocks noChangeAspect="1"/>
          </p:cNvPicPr>
          <p:nvPr userDrawn="1"/>
        </p:nvPicPr>
        <p:blipFill>
          <a:blip r:embed="rId2"/>
          <a:stretch>
            <a:fillRect/>
          </a:stretch>
        </p:blipFill>
        <p:spPr>
          <a:xfrm>
            <a:off x="0" y="3543301"/>
            <a:ext cx="12192000" cy="3314699"/>
          </a:xfrm>
          <a:prstGeom prst="rect">
            <a:avLst/>
          </a:prstGeom>
        </p:spPr>
      </p:pic>
      <p:sp>
        <p:nvSpPr>
          <p:cNvPr id="9" name="Text Placeholder 10">
            <a:extLst>
              <a:ext uri="{FF2B5EF4-FFF2-40B4-BE49-F238E27FC236}">
                <a16:creationId xmlns:a16="http://schemas.microsoft.com/office/drawing/2014/main" id="{DBEE3B4B-E739-954D-B290-F6295F786641}"/>
              </a:ext>
            </a:extLst>
          </p:cNvPr>
          <p:cNvSpPr>
            <a:spLocks noGrp="1"/>
          </p:cNvSpPr>
          <p:nvPr>
            <p:ph type="body" sz="quarter" idx="14" hasCustomPrompt="1"/>
          </p:nvPr>
        </p:nvSpPr>
        <p:spPr>
          <a:xfrm>
            <a:off x="814137" y="782219"/>
            <a:ext cx="10487276" cy="753979"/>
          </a:xfrm>
        </p:spPr>
        <p:txBody>
          <a:bodyPr>
            <a:noAutofit/>
          </a:bodyPr>
          <a:lstStyle>
            <a:lvl1pPr marL="0" indent="0">
              <a:buNone/>
              <a:defRPr sz="5000" b="1">
                <a:solidFill>
                  <a:schemeClr val="tx2"/>
                </a:solidFill>
              </a:defRPr>
            </a:lvl1pPr>
          </a:lstStyle>
          <a:p>
            <a:pPr lvl="0"/>
            <a:r>
              <a:rPr lang="en-GB" dirty="0"/>
              <a:t>Heading</a:t>
            </a:r>
          </a:p>
        </p:txBody>
      </p:sp>
      <p:sp>
        <p:nvSpPr>
          <p:cNvPr id="10" name="Picture Placeholder 17">
            <a:extLst>
              <a:ext uri="{FF2B5EF4-FFF2-40B4-BE49-F238E27FC236}">
                <a16:creationId xmlns:a16="http://schemas.microsoft.com/office/drawing/2014/main" id="{3FDB6C1F-5349-374A-88E7-0D8122E02E85}"/>
              </a:ext>
            </a:extLst>
          </p:cNvPr>
          <p:cNvSpPr>
            <a:spLocks noGrp="1"/>
          </p:cNvSpPr>
          <p:nvPr>
            <p:ph type="pic" sz="quarter" idx="17"/>
          </p:nvPr>
        </p:nvSpPr>
        <p:spPr>
          <a:xfrm>
            <a:off x="6208713" y="2124825"/>
            <a:ext cx="5092700" cy="3826712"/>
          </a:xfrm>
        </p:spPr>
        <p:txBody>
          <a:bodyPr/>
          <a:lstStyle/>
          <a:p>
            <a:r>
              <a:rPr lang="en-US" smtClean="0"/>
              <a:t>Click icon to add picture</a:t>
            </a:r>
            <a:endParaRPr lang="en-US" dirty="0"/>
          </a:p>
        </p:txBody>
      </p:sp>
      <p:sp>
        <p:nvSpPr>
          <p:cNvPr id="11" name="Picture Placeholder 17">
            <a:extLst>
              <a:ext uri="{FF2B5EF4-FFF2-40B4-BE49-F238E27FC236}">
                <a16:creationId xmlns:a16="http://schemas.microsoft.com/office/drawing/2014/main" id="{32BB2FD4-C845-7440-B204-8ACE87C1444A}"/>
              </a:ext>
            </a:extLst>
          </p:cNvPr>
          <p:cNvSpPr>
            <a:spLocks noGrp="1"/>
          </p:cNvSpPr>
          <p:nvPr>
            <p:ph type="pic" sz="quarter" idx="18"/>
          </p:nvPr>
        </p:nvSpPr>
        <p:spPr>
          <a:xfrm>
            <a:off x="814137" y="2124825"/>
            <a:ext cx="5092700" cy="3826712"/>
          </a:xfrm>
        </p:spPr>
        <p:txBody>
          <a:bodyPr/>
          <a:lstStyle/>
          <a:p>
            <a:r>
              <a:rPr lang="en-US" smtClean="0"/>
              <a:t>Click icon to add picture</a:t>
            </a:r>
            <a:endParaRPr lang="en-US" dirty="0"/>
          </a:p>
        </p:txBody>
      </p:sp>
    </p:spTree>
    <p:extLst>
      <p:ext uri="{BB962C8B-B14F-4D97-AF65-F5344CB8AC3E}">
        <p14:creationId xmlns:p14="http://schemas.microsoft.com/office/powerpoint/2010/main" val="3915895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stats/inf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4638C0-0085-7C44-BF6A-6CBEB7EBF618}"/>
              </a:ext>
            </a:extLst>
          </p:cNvPr>
          <p:cNvPicPr>
            <a:picLocks noChangeAspect="1"/>
          </p:cNvPicPr>
          <p:nvPr userDrawn="1"/>
        </p:nvPicPr>
        <p:blipFill>
          <a:blip r:embed="rId2"/>
          <a:stretch>
            <a:fillRect/>
          </a:stretch>
        </p:blipFill>
        <p:spPr>
          <a:xfrm>
            <a:off x="0" y="901700"/>
            <a:ext cx="12192000" cy="5956300"/>
          </a:xfrm>
          <a:prstGeom prst="rect">
            <a:avLst/>
          </a:prstGeom>
        </p:spPr>
      </p:pic>
      <p:sp>
        <p:nvSpPr>
          <p:cNvPr id="13" name="Text Placeholder 13">
            <a:extLst>
              <a:ext uri="{FF2B5EF4-FFF2-40B4-BE49-F238E27FC236}">
                <a16:creationId xmlns:a16="http://schemas.microsoft.com/office/drawing/2014/main" id="{08449011-4DB6-7843-A7BF-92C8DD091788}"/>
              </a:ext>
            </a:extLst>
          </p:cNvPr>
          <p:cNvSpPr>
            <a:spLocks noGrp="1"/>
          </p:cNvSpPr>
          <p:nvPr>
            <p:ph type="body" sz="quarter" idx="17"/>
          </p:nvPr>
        </p:nvSpPr>
        <p:spPr>
          <a:xfrm>
            <a:off x="8323596" y="3481137"/>
            <a:ext cx="2627395" cy="2273969"/>
          </a:xfrm>
        </p:spPr>
        <p:txBody>
          <a:bodyPr>
            <a:normAutofit/>
          </a:bodyPr>
          <a:lstStyle>
            <a:lvl1pPr marL="0" indent="0" algn="ctr">
              <a:buNone/>
              <a:defRPr sz="2400" b="1">
                <a:solidFill>
                  <a:schemeClr val="accent4"/>
                </a:solidFill>
              </a:defRPr>
            </a:lvl1pPr>
            <a:lvl2pPr marL="457200" indent="0">
              <a:buNone/>
              <a:defRPr/>
            </a:lvl2pPr>
          </a:lstStyle>
          <a:p>
            <a:pPr lvl="0"/>
            <a:r>
              <a:rPr lang="en-US" smtClean="0"/>
              <a:t>Edit Master text styles</a:t>
            </a:r>
          </a:p>
        </p:txBody>
      </p:sp>
      <p:sp>
        <p:nvSpPr>
          <p:cNvPr id="14" name="Text Placeholder 13">
            <a:extLst>
              <a:ext uri="{FF2B5EF4-FFF2-40B4-BE49-F238E27FC236}">
                <a16:creationId xmlns:a16="http://schemas.microsoft.com/office/drawing/2014/main" id="{0A9B624A-E79B-1D4C-8FBE-83631AE8F9DC}"/>
              </a:ext>
            </a:extLst>
          </p:cNvPr>
          <p:cNvSpPr>
            <a:spLocks noGrp="1"/>
          </p:cNvSpPr>
          <p:nvPr>
            <p:ph type="body" sz="quarter" idx="18"/>
          </p:nvPr>
        </p:nvSpPr>
        <p:spPr>
          <a:xfrm>
            <a:off x="4778291"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smtClean="0"/>
              <a:t>Edit Master text styles</a:t>
            </a:r>
          </a:p>
        </p:txBody>
      </p:sp>
      <p:sp>
        <p:nvSpPr>
          <p:cNvPr id="15" name="Text Placeholder 13">
            <a:extLst>
              <a:ext uri="{FF2B5EF4-FFF2-40B4-BE49-F238E27FC236}">
                <a16:creationId xmlns:a16="http://schemas.microsoft.com/office/drawing/2014/main" id="{3539133A-E48F-E74B-9BF0-B73EB9D4B6C2}"/>
              </a:ext>
            </a:extLst>
          </p:cNvPr>
          <p:cNvSpPr>
            <a:spLocks noGrp="1"/>
          </p:cNvSpPr>
          <p:nvPr>
            <p:ph type="body" sz="quarter" idx="19"/>
          </p:nvPr>
        </p:nvSpPr>
        <p:spPr>
          <a:xfrm>
            <a:off x="1241007" y="3481137"/>
            <a:ext cx="2627395" cy="2273969"/>
          </a:xfrm>
        </p:spPr>
        <p:txBody>
          <a:bodyPr>
            <a:normAutofit/>
          </a:bodyPr>
          <a:lstStyle>
            <a:lvl1pPr marL="0" indent="0" algn="ctr">
              <a:buNone/>
              <a:defRPr sz="2400" b="1">
                <a:solidFill>
                  <a:schemeClr val="accent1"/>
                </a:solidFill>
              </a:defRPr>
            </a:lvl1pPr>
            <a:lvl2pPr marL="457200" indent="0">
              <a:buNone/>
              <a:defRPr/>
            </a:lvl2pPr>
          </a:lstStyle>
          <a:p>
            <a:pPr lvl="0"/>
            <a:r>
              <a:rPr lang="en-US" smtClean="0"/>
              <a:t>Edit Master text styles</a:t>
            </a:r>
          </a:p>
        </p:txBody>
      </p:sp>
    </p:spTree>
    <p:extLst>
      <p:ext uri="{BB962C8B-B14F-4D97-AF65-F5344CB8AC3E}">
        <p14:creationId xmlns:p14="http://schemas.microsoft.com/office/powerpoint/2010/main" val="1316741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03D34-2D18-FE43-A1C1-F8901428DB0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ext Placeholder 10">
            <a:extLst>
              <a:ext uri="{FF2B5EF4-FFF2-40B4-BE49-F238E27FC236}">
                <a16:creationId xmlns:a16="http://schemas.microsoft.com/office/drawing/2014/main" id="{C9DBD6B0-5AD0-734E-8148-EE19B3630633}"/>
              </a:ext>
            </a:extLst>
          </p:cNvPr>
          <p:cNvSpPr>
            <a:spLocks noGrp="1"/>
          </p:cNvSpPr>
          <p:nvPr>
            <p:ph type="body" sz="quarter" idx="10" hasCustomPrompt="1"/>
          </p:nvPr>
        </p:nvSpPr>
        <p:spPr>
          <a:xfrm>
            <a:off x="938213" y="1508125"/>
            <a:ext cx="10331450" cy="3833813"/>
          </a:xfrm>
        </p:spPr>
        <p:txBody>
          <a:bodyPr anchor="ctr">
            <a:normAutofit/>
          </a:bodyPr>
          <a:lstStyle>
            <a:lvl1pPr marL="0" indent="0" algn="ctr">
              <a:buNone/>
              <a:defRPr sz="6000" b="1">
                <a:solidFill>
                  <a:schemeClr val="accent1"/>
                </a:solidFill>
              </a:defRPr>
            </a:lvl1pPr>
          </a:lstStyle>
          <a:p>
            <a:pPr lvl="0"/>
            <a:r>
              <a:rPr lang="en-GB" dirty="0"/>
              <a:t>Quote here</a:t>
            </a:r>
            <a:endParaRPr lang="en-US" dirty="0"/>
          </a:p>
        </p:txBody>
      </p:sp>
    </p:spTree>
    <p:extLst>
      <p:ext uri="{BB962C8B-B14F-4D97-AF65-F5344CB8AC3E}">
        <p14:creationId xmlns:p14="http://schemas.microsoft.com/office/powerpoint/2010/main" val="2752218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1F0EB7-D548-0D45-8C00-2F88088487E2}"/>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2B4771FA-A523-7C48-A713-5D4D6CD36AC2}"/>
              </a:ext>
            </a:extLst>
          </p:cNvPr>
          <p:cNvSpPr>
            <a:spLocks noGrp="1"/>
          </p:cNvSpPr>
          <p:nvPr>
            <p:ph type="ctrTitle" hasCustomPrompt="1"/>
          </p:nvPr>
        </p:nvSpPr>
        <p:spPr>
          <a:xfrm>
            <a:off x="833377" y="2110260"/>
            <a:ext cx="9834623" cy="3498962"/>
          </a:xfrm>
        </p:spPr>
        <p:txBody>
          <a:bodyPr anchor="ctr">
            <a:normAutofit/>
          </a:bodyPr>
          <a:lstStyle>
            <a:lvl1pPr algn="l">
              <a:defRPr lang="en-NZ" b="1" smtClean="0">
                <a:effectLst/>
              </a:defRPr>
            </a:lvl1pPr>
          </a:lstStyle>
          <a:p>
            <a:r>
              <a:rPr lang="en-NZ" b="1" dirty="0" err="1">
                <a:solidFill>
                  <a:srgbClr val="D3ECE7"/>
                </a:solidFill>
                <a:effectLst/>
                <a:latin typeface="Arial" panose="020B0604020202020204" pitchFamily="34" charset="0"/>
              </a:rPr>
              <a:t>Ngā</a:t>
            </a:r>
            <a:r>
              <a:rPr lang="en-NZ" b="1" dirty="0">
                <a:solidFill>
                  <a:srgbClr val="D3ECE7"/>
                </a:solidFill>
                <a:effectLst/>
                <a:latin typeface="Arial" panose="020B0604020202020204" pitchFamily="34" charset="0"/>
              </a:rPr>
              <a:t> mihi </a:t>
            </a:r>
            <a:r>
              <a:rPr lang="en-NZ" b="1" dirty="0" err="1">
                <a:solidFill>
                  <a:srgbClr val="D3ECE7"/>
                </a:solidFill>
                <a:effectLst/>
                <a:latin typeface="Arial" panose="020B0604020202020204" pitchFamily="34" charset="0"/>
              </a:rPr>
              <a:t>nui</a:t>
            </a:r>
            <a:endParaRPr lang="en-NZ" dirty="0">
              <a:solidFill>
                <a:srgbClr val="D3ECE7"/>
              </a:solidFill>
              <a:effectLst/>
              <a:latin typeface="Arial" panose="020B0604020202020204" pitchFamily="34" charset="0"/>
            </a:endParaRPr>
          </a:p>
        </p:txBody>
      </p:sp>
    </p:spTree>
    <p:extLst>
      <p:ext uri="{BB962C8B-B14F-4D97-AF65-F5344CB8AC3E}">
        <p14:creationId xmlns:p14="http://schemas.microsoft.com/office/powerpoint/2010/main" val="481124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ymbols and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4A48-8799-0A4B-A902-DA857E25B514}"/>
              </a:ext>
            </a:extLst>
          </p:cNvPr>
          <p:cNvSpPr>
            <a:spLocks noGrp="1"/>
          </p:cNvSpPr>
          <p:nvPr>
            <p:ph type="title" hasCustomPrompt="1"/>
          </p:nvPr>
        </p:nvSpPr>
        <p:spPr>
          <a:xfrm>
            <a:off x="180473" y="196683"/>
            <a:ext cx="5530516" cy="292601"/>
          </a:xfrm>
        </p:spPr>
        <p:txBody>
          <a:bodyPr anchor="t">
            <a:normAutofit/>
          </a:bodyPr>
          <a:lstStyle>
            <a:lvl1pPr>
              <a:defRPr sz="1600">
                <a:solidFill>
                  <a:schemeClr val="tx2"/>
                </a:solidFill>
              </a:defRPr>
            </a:lvl1pPr>
          </a:lstStyle>
          <a:p>
            <a:r>
              <a:rPr lang="en-GB" dirty="0"/>
              <a:t>Numbers and symbols for use in infographics</a:t>
            </a:r>
            <a:endParaRPr lang="en-US" dirty="0"/>
          </a:p>
        </p:txBody>
      </p:sp>
      <p:sp>
        <p:nvSpPr>
          <p:cNvPr id="42" name="Title 1">
            <a:extLst>
              <a:ext uri="{FF2B5EF4-FFF2-40B4-BE49-F238E27FC236}">
                <a16:creationId xmlns:a16="http://schemas.microsoft.com/office/drawing/2014/main" id="{10D8DB19-7D95-9047-9D7B-A7FF902FCA3D}"/>
              </a:ext>
            </a:extLst>
          </p:cNvPr>
          <p:cNvSpPr txBox="1">
            <a:spLocks/>
          </p:cNvSpPr>
          <p:nvPr userDrawn="1"/>
        </p:nvSpPr>
        <p:spPr>
          <a:xfrm>
            <a:off x="180473" y="553647"/>
            <a:ext cx="5530516" cy="292601"/>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1600" b="1" i="0" kern="1200">
                <a:solidFill>
                  <a:schemeClr val="tx2"/>
                </a:solidFill>
                <a:latin typeface="Arial" panose="020B0604020202020204" pitchFamily="34" charset="0"/>
                <a:ea typeface="+mj-ea"/>
                <a:cs typeface="Arial" panose="020B0604020202020204" pitchFamily="34" charset="0"/>
              </a:defRPr>
            </a:lvl1pPr>
          </a:lstStyle>
          <a:p>
            <a:r>
              <a:rPr lang="en-GB" dirty="0"/>
              <a:t>Can change the colours with the graphics fill tool</a:t>
            </a:r>
            <a:endParaRPr lang="en-US" dirty="0"/>
          </a:p>
        </p:txBody>
      </p:sp>
      <p:sp>
        <p:nvSpPr>
          <p:cNvPr id="3" name="Rectangle 2">
            <a:extLst>
              <a:ext uri="{FF2B5EF4-FFF2-40B4-BE49-F238E27FC236}">
                <a16:creationId xmlns:a16="http://schemas.microsoft.com/office/drawing/2014/main" id="{7781A915-63BF-4F4D-92AD-FF8479577C73}"/>
              </a:ext>
            </a:extLst>
          </p:cNvPr>
          <p:cNvSpPr/>
          <p:nvPr userDrawn="1"/>
        </p:nvSpPr>
        <p:spPr>
          <a:xfrm>
            <a:off x="496111" y="1108953"/>
            <a:ext cx="11245174" cy="536966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A7C6DA2-1D97-FC4E-BEF7-4E783336C3F7}"/>
              </a:ext>
            </a:extLst>
          </p:cNvPr>
          <p:cNvSpPr/>
          <p:nvPr userDrawn="1"/>
        </p:nvSpPr>
        <p:spPr>
          <a:xfrm>
            <a:off x="1567543" y="1947553"/>
            <a:ext cx="1465663" cy="1460665"/>
          </a:xfrm>
          <a:prstGeom prst="ellipse">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F5A67FE-4664-F54A-87A5-17B14C6E082D}"/>
              </a:ext>
            </a:extLst>
          </p:cNvPr>
          <p:cNvSpPr/>
          <p:nvPr userDrawn="1"/>
        </p:nvSpPr>
        <p:spPr>
          <a:xfrm>
            <a:off x="3858438" y="1947553"/>
            <a:ext cx="1465663" cy="1460665"/>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D79645A0-D402-FA4C-B603-94400E630216}"/>
              </a:ext>
            </a:extLst>
          </p:cNvPr>
          <p:cNvSpPr/>
          <p:nvPr userDrawn="1"/>
        </p:nvSpPr>
        <p:spPr>
          <a:xfrm>
            <a:off x="6118698" y="1947553"/>
            <a:ext cx="1465663" cy="1460665"/>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9C63008-89AA-F047-8422-A7F74BEFBD94}"/>
              </a:ext>
            </a:extLst>
          </p:cNvPr>
          <p:cNvSpPr/>
          <p:nvPr userDrawn="1"/>
        </p:nvSpPr>
        <p:spPr>
          <a:xfrm>
            <a:off x="1567543" y="3670923"/>
            <a:ext cx="1465663" cy="1460665"/>
          </a:xfrm>
          <a:prstGeom prst="ellipse">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FFAAE81-AF75-B94A-813B-FDFCE3DD0DB5}"/>
              </a:ext>
            </a:extLst>
          </p:cNvPr>
          <p:cNvSpPr/>
          <p:nvPr userDrawn="1"/>
        </p:nvSpPr>
        <p:spPr>
          <a:xfrm>
            <a:off x="3858438" y="3670923"/>
            <a:ext cx="1465663" cy="1460665"/>
          </a:xfrm>
          <a:prstGeom prst="ellipse">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260620-8C25-8141-AEC0-04D23BCE8724}"/>
              </a:ext>
            </a:extLst>
          </p:cNvPr>
          <p:cNvSpPr/>
          <p:nvPr userDrawn="1"/>
        </p:nvSpPr>
        <p:spPr>
          <a:xfrm>
            <a:off x="6118698" y="3670923"/>
            <a:ext cx="1465663" cy="1460665"/>
          </a:xfrm>
          <a:prstGeom prst="ellipse">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527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A75B0-8DEE-864F-8366-3018AEE7B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3B0A1138-0685-AF41-A775-2098C17D0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a:extLst>
              <a:ext uri="{FF2B5EF4-FFF2-40B4-BE49-F238E27FC236}">
                <a16:creationId xmlns:a16="http://schemas.microsoft.com/office/drawing/2014/main" id="{8AF6772D-A20E-C94C-B691-EEA8EE412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60D1E2C-25B0-4F41-B0D0-99B7BBE766BA}" type="datetimeFigureOut">
              <a:rPr lang="en-US" smtClean="0"/>
              <a:pPr/>
              <a:t>8/4/2023</a:t>
            </a:fld>
            <a:endParaRPr lang="en-US" dirty="0"/>
          </a:p>
        </p:txBody>
      </p:sp>
      <p:sp>
        <p:nvSpPr>
          <p:cNvPr id="5" name="Footer Placeholder 4">
            <a:extLst>
              <a:ext uri="{FF2B5EF4-FFF2-40B4-BE49-F238E27FC236}">
                <a16:creationId xmlns:a16="http://schemas.microsoft.com/office/drawing/2014/main" id="{F018A630-2D7D-4045-B9B2-19BB61A0A7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66AD720-42F8-1C4B-9C73-5566967AF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40F8484-9D1C-2441-8AA2-C328067DF103}" type="slidenum">
              <a:rPr lang="en-US" smtClean="0"/>
              <a:pPr/>
              <a:t>‹#›</a:t>
            </a:fld>
            <a:endParaRPr lang="en-US" dirty="0"/>
          </a:p>
        </p:txBody>
      </p:sp>
    </p:spTree>
    <p:extLst>
      <p:ext uri="{BB962C8B-B14F-4D97-AF65-F5344CB8AC3E}">
        <p14:creationId xmlns:p14="http://schemas.microsoft.com/office/powerpoint/2010/main" val="1447190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3" r:id="rId5"/>
    <p:sldLayoutId id="2147483661" r:id="rId6"/>
    <p:sldLayoutId id="2147483655" r:id="rId7"/>
    <p:sldLayoutId id="2147483662" r:id="rId8"/>
    <p:sldLayoutId id="2147483656" r:id="rId9"/>
    <p:sldLayoutId id="2147483663" r:id="rId10"/>
    <p:sldLayoutId id="2147483666" r:id="rId11"/>
    <p:sldLayoutId id="2147483657" r:id="rId12"/>
    <p:sldLayoutId id="2147483658" r:id="rId13"/>
    <p:sldLayoutId id="2147483659" r:id="rId14"/>
    <p:sldLayoutId id="2147483664" r:id="rId15"/>
    <p:sldLayoutId id="2147483665" r:id="rId16"/>
  </p:sldLayoutIdLs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D5BF-211B-9347-9611-AAB8E65D7361}"/>
              </a:ext>
            </a:extLst>
          </p:cNvPr>
          <p:cNvSpPr>
            <a:spLocks noGrp="1"/>
          </p:cNvSpPr>
          <p:nvPr>
            <p:ph type="ctrTitle"/>
          </p:nvPr>
        </p:nvSpPr>
        <p:spPr>
          <a:xfrm>
            <a:off x="671333" y="2110259"/>
            <a:ext cx="9996668" cy="2547465"/>
          </a:xfrm>
        </p:spPr>
        <p:txBody>
          <a:bodyPr/>
          <a:lstStyle/>
          <a:p>
            <a:r>
              <a:rPr lang="en-US" dirty="0" smtClean="0"/>
              <a:t>Capital Coast PDRP</a:t>
            </a:r>
            <a:br>
              <a:rPr lang="en-US" dirty="0" smtClean="0"/>
            </a:br>
            <a:r>
              <a:rPr lang="en-US" sz="3200" dirty="0" smtClean="0"/>
              <a:t>Electronic PDRP Competent</a:t>
            </a:r>
            <a:br>
              <a:rPr lang="en-US" sz="3200" dirty="0" smtClean="0"/>
            </a:br>
            <a:r>
              <a:rPr lang="en-US" sz="3200" dirty="0" smtClean="0"/>
              <a:t>Peer Assessor</a:t>
            </a:r>
            <a:endParaRPr lang="en-US" sz="3200" dirty="0"/>
          </a:p>
        </p:txBody>
      </p:sp>
      <p:sp>
        <p:nvSpPr>
          <p:cNvPr id="3" name="Subtitle 2">
            <a:extLst>
              <a:ext uri="{FF2B5EF4-FFF2-40B4-BE49-F238E27FC236}">
                <a16:creationId xmlns:a16="http://schemas.microsoft.com/office/drawing/2014/main" id="{ED2FF110-E6EA-E248-A093-A2704C5D76E9}"/>
              </a:ext>
            </a:extLst>
          </p:cNvPr>
          <p:cNvSpPr>
            <a:spLocks noGrp="1"/>
          </p:cNvSpPr>
          <p:nvPr>
            <p:ph type="subTitle" idx="1"/>
          </p:nvPr>
        </p:nvSpPr>
        <p:spPr/>
        <p:txBody>
          <a:bodyPr>
            <a:normAutofit/>
          </a:bodyPr>
          <a:lstStyle/>
          <a:p>
            <a:r>
              <a:rPr lang="en-US" sz="2000" dirty="0" smtClean="0"/>
              <a:t>Nurse Coordinator Professional Development</a:t>
            </a:r>
            <a:endParaRPr lang="en-US" sz="2000" dirty="0"/>
          </a:p>
        </p:txBody>
      </p:sp>
    </p:spTree>
    <p:extLst>
      <p:ext uri="{BB962C8B-B14F-4D97-AF65-F5344CB8AC3E}">
        <p14:creationId xmlns:p14="http://schemas.microsoft.com/office/powerpoint/2010/main" val="41166211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0EB9-964E-E848-B5AD-5BF895932EE4}"/>
              </a:ext>
            </a:extLst>
          </p:cNvPr>
          <p:cNvSpPr>
            <a:spLocks noGrp="1"/>
          </p:cNvSpPr>
          <p:nvPr>
            <p:ph type="ctrTitle"/>
          </p:nvPr>
        </p:nvSpPr>
        <p:spPr>
          <a:xfrm>
            <a:off x="392870" y="1934866"/>
            <a:ext cx="8229921" cy="2591413"/>
          </a:xfrm>
        </p:spPr>
        <p:txBody>
          <a:bodyPr>
            <a:normAutofit/>
          </a:bodyPr>
          <a:lstStyle/>
          <a:p>
            <a:r>
              <a:rPr lang="en-US" sz="4400" dirty="0" smtClean="0">
                <a:solidFill>
                  <a:schemeClr val="accent6">
                    <a:lumMod val="50000"/>
                  </a:schemeClr>
                </a:solidFill>
              </a:rPr>
              <a:t>Introduction Guide to PDRP Healthcare </a:t>
            </a:r>
            <a:br>
              <a:rPr lang="en-US" sz="4400" dirty="0" smtClean="0">
                <a:solidFill>
                  <a:schemeClr val="accent6">
                    <a:lumMod val="50000"/>
                  </a:schemeClr>
                </a:solidFill>
              </a:rPr>
            </a:br>
            <a:r>
              <a:rPr lang="en-US" sz="4400" dirty="0" smtClean="0">
                <a:solidFill>
                  <a:schemeClr val="accent6">
                    <a:lumMod val="50000"/>
                  </a:schemeClr>
                </a:solidFill>
              </a:rPr>
              <a:t>E-portfolio</a:t>
            </a:r>
            <a:endParaRPr lang="en-US" sz="4400" dirty="0">
              <a:solidFill>
                <a:schemeClr val="accent6">
                  <a:lumMod val="50000"/>
                </a:schemeClr>
              </a:solidFill>
            </a:endParaRPr>
          </a:p>
        </p:txBody>
      </p:sp>
    </p:spTree>
    <p:extLst>
      <p:ext uri="{BB962C8B-B14F-4D97-AF65-F5344CB8AC3E}">
        <p14:creationId xmlns:p14="http://schemas.microsoft.com/office/powerpoint/2010/main" val="2291019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6"/>
          </p:nvPr>
        </p:nvSpPr>
        <p:spPr>
          <a:xfrm>
            <a:off x="271211" y="807535"/>
            <a:ext cx="7486901" cy="5060951"/>
          </a:xfrm>
        </p:spPr>
        <p:txBody>
          <a:bodyPr>
            <a:normAutofit/>
          </a:bodyPr>
          <a:lstStyle/>
          <a:p>
            <a:pPr algn="ctr"/>
            <a:r>
              <a:rPr lang="en-NZ" dirty="0"/>
              <a:t>This guide is intended to support peer assessors to complete a peer assessment using the healthcare e-portfolio system, this includes</a:t>
            </a:r>
            <a:r>
              <a:rPr lang="en-NZ" dirty="0" smtClean="0"/>
              <a:t>:</a:t>
            </a:r>
          </a:p>
          <a:p>
            <a:endParaRPr lang="en-NZ" dirty="0"/>
          </a:p>
          <a:p>
            <a:pPr lvl="1"/>
            <a:r>
              <a:rPr lang="en-NZ" dirty="0" smtClean="0"/>
              <a:t>Step-by-step </a:t>
            </a:r>
            <a:r>
              <a:rPr lang="en-NZ" dirty="0"/>
              <a:t>guide on how to access the shared e-portfolio</a:t>
            </a:r>
          </a:p>
          <a:p>
            <a:pPr lvl="1"/>
            <a:r>
              <a:rPr lang="en-NZ" dirty="0"/>
              <a:t>Expectations of a peer assessor</a:t>
            </a:r>
          </a:p>
          <a:p>
            <a:pPr lvl="1"/>
            <a:r>
              <a:rPr lang="en-NZ" dirty="0"/>
              <a:t>Sharing your peer assessment</a:t>
            </a:r>
          </a:p>
          <a:p>
            <a:pPr lvl="1"/>
            <a:r>
              <a:rPr lang="en-NZ" dirty="0"/>
              <a:t>How to request for additional information from the portfolio holder if required</a:t>
            </a:r>
          </a:p>
          <a:p>
            <a:endParaRPr lang="en-NZ" dirty="0"/>
          </a:p>
        </p:txBody>
      </p:sp>
    </p:spTree>
    <p:extLst>
      <p:ext uri="{BB962C8B-B14F-4D97-AF65-F5344CB8AC3E}">
        <p14:creationId xmlns:p14="http://schemas.microsoft.com/office/powerpoint/2010/main" val="80400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979C94-8472-E443-BA6F-9F6CAACF1929}"/>
              </a:ext>
            </a:extLst>
          </p:cNvPr>
          <p:cNvSpPr>
            <a:spLocks noGrp="1"/>
          </p:cNvSpPr>
          <p:nvPr>
            <p:ph type="body" sz="quarter" idx="14"/>
          </p:nvPr>
        </p:nvSpPr>
        <p:spPr>
          <a:xfrm>
            <a:off x="814137" y="405229"/>
            <a:ext cx="6158163" cy="753979"/>
          </a:xfrm>
        </p:spPr>
        <p:txBody>
          <a:bodyPr/>
          <a:lstStyle/>
          <a:p>
            <a:r>
              <a:rPr lang="en-NZ" dirty="0">
                <a:solidFill>
                  <a:schemeClr val="accent6"/>
                </a:solidFill>
              </a:rPr>
              <a:t>What is the PDRP?</a:t>
            </a:r>
          </a:p>
          <a:p>
            <a:endParaRPr lang="en-US" dirty="0"/>
          </a:p>
        </p:txBody>
      </p:sp>
      <p:sp>
        <p:nvSpPr>
          <p:cNvPr id="3" name="Text Placeholder 2">
            <a:extLst>
              <a:ext uri="{FF2B5EF4-FFF2-40B4-BE49-F238E27FC236}">
                <a16:creationId xmlns:a16="http://schemas.microsoft.com/office/drawing/2014/main" id="{689C5C4F-0C60-424D-9BC0-A7916810ED28}"/>
              </a:ext>
            </a:extLst>
          </p:cNvPr>
          <p:cNvSpPr>
            <a:spLocks noGrp="1"/>
          </p:cNvSpPr>
          <p:nvPr>
            <p:ph type="body" sz="quarter" idx="16"/>
          </p:nvPr>
        </p:nvSpPr>
        <p:spPr>
          <a:xfrm>
            <a:off x="228922" y="1548765"/>
            <a:ext cx="7735502" cy="4251960"/>
          </a:xfrm>
        </p:spPr>
        <p:txBody>
          <a:bodyPr>
            <a:normAutofit/>
          </a:bodyPr>
          <a:lstStyle/>
          <a:p>
            <a:pPr marL="548640" lvl="1">
              <a:spcBef>
                <a:spcPts val="370"/>
              </a:spcBef>
              <a:buFont typeface="Wingdings 2"/>
              <a:buChar char=""/>
              <a:defRPr/>
            </a:pPr>
            <a:r>
              <a:rPr lang="en-NZ" sz="2000" dirty="0"/>
              <a:t>Professional Development Recognition </a:t>
            </a:r>
            <a:r>
              <a:rPr lang="en-NZ" sz="2000" dirty="0" smtClean="0"/>
              <a:t>Programme.</a:t>
            </a:r>
          </a:p>
          <a:p>
            <a:pPr marL="320040" lvl="1" indent="0">
              <a:spcBef>
                <a:spcPts val="370"/>
              </a:spcBef>
              <a:buNone/>
              <a:defRPr/>
            </a:pPr>
            <a:endParaRPr lang="en-NZ" sz="2000" dirty="0"/>
          </a:p>
          <a:p>
            <a:pPr marL="548640" lvl="1">
              <a:spcBef>
                <a:spcPts val="370"/>
              </a:spcBef>
              <a:buFont typeface="Wingdings 2"/>
              <a:buChar char=""/>
              <a:defRPr/>
            </a:pPr>
            <a:r>
              <a:rPr lang="en-NZ" sz="2000" dirty="0"/>
              <a:t>The PDRP is a recertification programme for </a:t>
            </a:r>
            <a:r>
              <a:rPr lang="en-NZ" sz="2000" dirty="0" smtClean="0"/>
              <a:t>NCNZ.</a:t>
            </a:r>
          </a:p>
          <a:p>
            <a:pPr marL="320040" lvl="1" indent="0">
              <a:spcBef>
                <a:spcPts val="370"/>
              </a:spcBef>
              <a:buNone/>
              <a:defRPr/>
            </a:pPr>
            <a:endParaRPr lang="en-NZ" sz="2000" dirty="0"/>
          </a:p>
          <a:p>
            <a:pPr marL="548640" lvl="1">
              <a:spcBef>
                <a:spcPts val="370"/>
              </a:spcBef>
              <a:buFont typeface="Wingdings 2"/>
              <a:buChar char=""/>
              <a:defRPr/>
            </a:pPr>
            <a:r>
              <a:rPr lang="en-NZ" sz="2000" dirty="0"/>
              <a:t>Supports practice development and career </a:t>
            </a:r>
            <a:r>
              <a:rPr lang="en-NZ" sz="2000" dirty="0" smtClean="0"/>
              <a:t>progression.</a:t>
            </a:r>
          </a:p>
          <a:p>
            <a:pPr marL="320040" lvl="1" indent="0">
              <a:spcBef>
                <a:spcPts val="370"/>
              </a:spcBef>
              <a:buNone/>
              <a:defRPr/>
            </a:pPr>
            <a:endParaRPr lang="en-NZ" sz="2000" dirty="0"/>
          </a:p>
          <a:p>
            <a:pPr marL="548640" lvl="1">
              <a:spcBef>
                <a:spcPts val="370"/>
              </a:spcBef>
              <a:buFont typeface="Wingdings 2"/>
              <a:buChar char=""/>
              <a:defRPr/>
            </a:pPr>
            <a:r>
              <a:rPr lang="en-NZ" sz="2000" dirty="0"/>
              <a:t>It is as expectation for all nurses to participate in the </a:t>
            </a:r>
            <a:r>
              <a:rPr lang="en-NZ" sz="2000" dirty="0" smtClean="0"/>
              <a:t>PDRP.</a:t>
            </a:r>
          </a:p>
          <a:p>
            <a:pPr marL="320040" lvl="1" indent="0">
              <a:spcBef>
                <a:spcPts val="370"/>
              </a:spcBef>
              <a:buNone/>
              <a:defRPr/>
            </a:pPr>
            <a:endParaRPr lang="en-NZ" sz="2000" dirty="0"/>
          </a:p>
          <a:p>
            <a:pPr marL="548640" lvl="1">
              <a:spcBef>
                <a:spcPts val="370"/>
              </a:spcBef>
              <a:buFont typeface="Wingdings 2"/>
              <a:buChar char=""/>
              <a:defRPr/>
            </a:pPr>
            <a:r>
              <a:rPr lang="en-NZ" sz="2000" dirty="0"/>
              <a:t>All applications for funding require a current </a:t>
            </a:r>
            <a:r>
              <a:rPr lang="en-NZ" sz="2000" dirty="0" smtClean="0"/>
              <a:t>PDRP.</a:t>
            </a:r>
          </a:p>
          <a:p>
            <a:pPr marL="320040" lvl="1" indent="0">
              <a:spcBef>
                <a:spcPts val="370"/>
              </a:spcBef>
              <a:buNone/>
              <a:defRPr/>
            </a:pPr>
            <a:endParaRPr lang="en-NZ" sz="2000" dirty="0"/>
          </a:p>
          <a:p>
            <a:pPr marL="548640" lvl="1">
              <a:spcBef>
                <a:spcPts val="370"/>
              </a:spcBef>
              <a:buFont typeface="Wingdings 2"/>
              <a:buChar char=""/>
              <a:defRPr/>
            </a:pPr>
            <a:r>
              <a:rPr lang="en-NZ" sz="2000" dirty="0"/>
              <a:t>Requirement for NETP/NESP </a:t>
            </a:r>
            <a:r>
              <a:rPr lang="en-NZ" sz="2000" dirty="0" smtClean="0"/>
              <a:t>nurses</a:t>
            </a:r>
            <a:r>
              <a:rPr lang="en-NZ" sz="2000" dirty="0"/>
              <a:t> </a:t>
            </a:r>
            <a:r>
              <a:rPr lang="en-NZ" sz="2000" dirty="0" smtClean="0"/>
              <a:t>to successfully complete programme requirements. </a:t>
            </a:r>
            <a:endParaRPr lang="en-NZ" sz="2000" dirty="0"/>
          </a:p>
          <a:p>
            <a:endParaRPr lang="en-US" dirty="0"/>
          </a:p>
        </p:txBody>
      </p:sp>
    </p:spTree>
    <p:extLst>
      <p:ext uri="{BB962C8B-B14F-4D97-AF65-F5344CB8AC3E}">
        <p14:creationId xmlns:p14="http://schemas.microsoft.com/office/powerpoint/2010/main" val="3222733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482181"/>
            <a:ext cx="6643938" cy="975144"/>
          </a:xfrm>
        </p:spPr>
        <p:txBody>
          <a:bodyPr/>
          <a:lstStyle/>
          <a:p>
            <a:r>
              <a:rPr lang="en-NZ" sz="3600" dirty="0" smtClean="0">
                <a:solidFill>
                  <a:schemeClr val="accent6"/>
                </a:solidFill>
              </a:rPr>
              <a:t>Peer Assessment Requirements</a:t>
            </a:r>
            <a:endParaRPr lang="en-NZ" sz="3600" dirty="0">
              <a:solidFill>
                <a:schemeClr val="accent6"/>
              </a:solidFill>
            </a:endParaRPr>
          </a:p>
        </p:txBody>
      </p:sp>
      <p:sp>
        <p:nvSpPr>
          <p:cNvPr id="3" name="Text Placeholder 2"/>
          <p:cNvSpPr>
            <a:spLocks noGrp="1"/>
          </p:cNvSpPr>
          <p:nvPr>
            <p:ph type="body" sz="quarter" idx="16"/>
          </p:nvPr>
        </p:nvSpPr>
        <p:spPr>
          <a:xfrm>
            <a:off x="214313" y="1900238"/>
            <a:ext cx="7472361" cy="4700587"/>
          </a:xfrm>
        </p:spPr>
        <p:txBody>
          <a:bodyPr>
            <a:normAutofit/>
          </a:bodyPr>
          <a:lstStyle/>
          <a:p>
            <a:pPr marL="548640" lvl="1">
              <a:spcBef>
                <a:spcPts val="370"/>
              </a:spcBef>
              <a:buFont typeface="Wingdings 2"/>
              <a:buChar char=""/>
              <a:defRPr/>
            </a:pPr>
            <a:r>
              <a:rPr lang="en-NZ" altLang="en-US" dirty="0"/>
              <a:t>The peer assessment is done by, or delegated by, </a:t>
            </a:r>
            <a:r>
              <a:rPr lang="en-NZ" altLang="en-US" dirty="0" smtClean="0"/>
              <a:t>the manager.</a:t>
            </a:r>
            <a:endParaRPr lang="en-NZ" altLang="en-US" dirty="0"/>
          </a:p>
          <a:p>
            <a:pPr marL="548640" lvl="1">
              <a:spcBef>
                <a:spcPts val="370"/>
              </a:spcBef>
              <a:buFont typeface="Wingdings 2"/>
              <a:buChar char=""/>
              <a:defRPr/>
            </a:pPr>
            <a:r>
              <a:rPr lang="en-NZ" altLang="en-US" dirty="0"/>
              <a:t>The peer assessor must be on the same or higher level on </a:t>
            </a:r>
            <a:r>
              <a:rPr lang="en-NZ" altLang="en-US" dirty="0" smtClean="0"/>
              <a:t>the PDRP or </a:t>
            </a:r>
            <a:r>
              <a:rPr lang="en-NZ" altLang="en-US" dirty="0"/>
              <a:t>a</a:t>
            </a:r>
            <a:r>
              <a:rPr lang="en-NZ" altLang="en-US" dirty="0" smtClean="0"/>
              <a:t> </a:t>
            </a:r>
            <a:r>
              <a:rPr lang="en-NZ" altLang="en-US" dirty="0"/>
              <a:t>Senior Nurse</a:t>
            </a:r>
          </a:p>
          <a:p>
            <a:pPr marL="548640" lvl="1">
              <a:spcBef>
                <a:spcPts val="370"/>
              </a:spcBef>
              <a:buFont typeface="Wingdings 2"/>
              <a:buChar char=""/>
              <a:defRPr/>
            </a:pPr>
            <a:r>
              <a:rPr lang="en-NZ" altLang="en-US" dirty="0">
                <a:solidFill>
                  <a:srgbClr val="FF0000"/>
                </a:solidFill>
              </a:rPr>
              <a:t>As a peer assessor </a:t>
            </a:r>
            <a:r>
              <a:rPr lang="en-NZ" altLang="en-US" b="1" dirty="0">
                <a:solidFill>
                  <a:srgbClr val="FF0000"/>
                </a:solidFill>
              </a:rPr>
              <a:t>you must provide examples</a:t>
            </a:r>
            <a:r>
              <a:rPr lang="en-NZ" altLang="en-US" dirty="0">
                <a:solidFill>
                  <a:srgbClr val="FF0000"/>
                </a:solidFill>
              </a:rPr>
              <a:t> of how the nurses practice meets one of the indicators under each competency</a:t>
            </a:r>
          </a:p>
          <a:p>
            <a:pPr marL="548640" lvl="1">
              <a:spcBef>
                <a:spcPts val="370"/>
              </a:spcBef>
              <a:buFont typeface="Wingdings 2"/>
              <a:buChar char=""/>
              <a:defRPr/>
            </a:pPr>
            <a:r>
              <a:rPr lang="en-NZ" altLang="en-US" dirty="0"/>
              <a:t>Peer assessors should also check all portfolio pages to ensure all requirements are included before the portfolio is sent to the manager for final </a:t>
            </a:r>
            <a:r>
              <a:rPr lang="en-NZ" altLang="en-US" dirty="0" smtClean="0"/>
              <a:t>verification and endorsement.</a:t>
            </a:r>
            <a:endParaRPr lang="en-NZ" altLang="en-US" dirty="0"/>
          </a:p>
          <a:p>
            <a:endParaRPr lang="en-NZ" dirty="0"/>
          </a:p>
        </p:txBody>
      </p:sp>
    </p:spTree>
    <p:extLst>
      <p:ext uri="{BB962C8B-B14F-4D97-AF65-F5344CB8AC3E}">
        <p14:creationId xmlns:p14="http://schemas.microsoft.com/office/powerpoint/2010/main" val="282936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357189"/>
            <a:ext cx="7058276" cy="1179010"/>
          </a:xfrm>
        </p:spPr>
        <p:txBody>
          <a:bodyPr/>
          <a:lstStyle/>
          <a:p>
            <a:r>
              <a:rPr lang="en-NZ" sz="3600" dirty="0">
                <a:solidFill>
                  <a:schemeClr val="accent3"/>
                </a:solidFill>
              </a:rPr>
              <a:t>Introduction to PDRP healthcare e-portfolio</a:t>
            </a:r>
            <a:endParaRPr lang="en-US" sz="3600" dirty="0">
              <a:solidFill>
                <a:schemeClr val="accent3"/>
              </a:solidFill>
            </a:endParaRPr>
          </a:p>
        </p:txBody>
      </p:sp>
      <p:sp>
        <p:nvSpPr>
          <p:cNvPr id="3" name="Text Placeholder 2"/>
          <p:cNvSpPr>
            <a:spLocks noGrp="1"/>
          </p:cNvSpPr>
          <p:nvPr>
            <p:ph type="body" sz="quarter" idx="16"/>
          </p:nvPr>
        </p:nvSpPr>
        <p:spPr>
          <a:xfrm>
            <a:off x="604762" y="2261727"/>
            <a:ext cx="6915400" cy="4247398"/>
          </a:xfrm>
        </p:spPr>
        <p:txBody>
          <a:bodyPr>
            <a:normAutofit/>
          </a:bodyPr>
          <a:lstStyle/>
          <a:p>
            <a:pPr marL="285750" indent="-285750">
              <a:lnSpc>
                <a:spcPct val="100000"/>
              </a:lnSpc>
              <a:buFont typeface="Arial" panose="020B0604020202020204" pitchFamily="34" charset="0"/>
              <a:buChar char="•"/>
            </a:pPr>
            <a:r>
              <a:rPr lang="en-NZ" sz="2000" b="0" dirty="0">
                <a:solidFill>
                  <a:schemeClr val="tx1"/>
                </a:solidFill>
              </a:rPr>
              <a:t>At Capital and Coast currently the PDRP portfolio system is paper based. </a:t>
            </a:r>
          </a:p>
          <a:p>
            <a:pPr marL="285750" indent="-285750">
              <a:lnSpc>
                <a:spcPct val="100000"/>
              </a:lnSpc>
              <a:buFont typeface="Arial" panose="020B0604020202020204" pitchFamily="34" charset="0"/>
              <a:buChar char="•"/>
            </a:pPr>
            <a:r>
              <a:rPr lang="en-NZ" sz="2000" b="0" dirty="0">
                <a:solidFill>
                  <a:schemeClr val="tx1"/>
                </a:solidFill>
              </a:rPr>
              <a:t>The aim is to shift towards an electronic portfolio system for all levels on the PDRP – </a:t>
            </a:r>
            <a:r>
              <a:rPr lang="en-NZ" sz="2000" dirty="0">
                <a:solidFill>
                  <a:schemeClr val="tx1"/>
                </a:solidFill>
              </a:rPr>
              <a:t>currently only NETP and NESP are able to complete the PDRP using Healthcare </a:t>
            </a:r>
            <a:r>
              <a:rPr lang="en-NZ" sz="2000" dirty="0" smtClean="0">
                <a:solidFill>
                  <a:schemeClr val="tx1"/>
                </a:solidFill>
              </a:rPr>
              <a:t>e-portfolio.</a:t>
            </a:r>
            <a:endParaRPr lang="en-NZ" sz="2000" b="0" dirty="0">
              <a:solidFill>
                <a:schemeClr val="tx1"/>
              </a:solidFill>
            </a:endParaRPr>
          </a:p>
          <a:p>
            <a:pPr marL="285750" indent="-285750">
              <a:lnSpc>
                <a:spcPct val="100000"/>
              </a:lnSpc>
              <a:buFont typeface="Arial" panose="020B0604020202020204" pitchFamily="34" charset="0"/>
              <a:buChar char="•"/>
            </a:pPr>
            <a:r>
              <a:rPr lang="en-NZ" sz="2000" b="0" dirty="0">
                <a:solidFill>
                  <a:schemeClr val="tx1"/>
                </a:solidFill>
              </a:rPr>
              <a:t>A Healthcare e-Portfolio is an electronic </a:t>
            </a:r>
            <a:r>
              <a:rPr lang="en-NZ" sz="2000" b="0" dirty="0" smtClean="0">
                <a:solidFill>
                  <a:schemeClr val="tx1"/>
                </a:solidFill>
              </a:rPr>
              <a:t>PDRP portfolio system.</a:t>
            </a:r>
            <a:endParaRPr lang="en-NZ" sz="2000" b="0" dirty="0">
              <a:solidFill>
                <a:schemeClr val="tx1"/>
              </a:solidFill>
            </a:endParaRPr>
          </a:p>
          <a:p>
            <a:endParaRPr lang="en-NZ" dirty="0"/>
          </a:p>
        </p:txBody>
      </p:sp>
    </p:spTree>
    <p:extLst>
      <p:ext uri="{BB962C8B-B14F-4D97-AF65-F5344CB8AC3E}">
        <p14:creationId xmlns:p14="http://schemas.microsoft.com/office/powerpoint/2010/main" val="358849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7072563" cy="753979"/>
          </a:xfrm>
        </p:spPr>
        <p:txBody>
          <a:bodyPr/>
          <a:lstStyle/>
          <a:p>
            <a:r>
              <a:rPr lang="en-NZ" sz="2800" dirty="0">
                <a:solidFill>
                  <a:schemeClr val="accent3"/>
                </a:solidFill>
              </a:rPr>
              <a:t>Key contacts for healthcare e-portfolio</a:t>
            </a:r>
            <a:endParaRPr lang="en-NZ" sz="2800" dirty="0"/>
          </a:p>
        </p:txBody>
      </p:sp>
      <p:sp>
        <p:nvSpPr>
          <p:cNvPr id="3" name="Text Placeholder 2"/>
          <p:cNvSpPr>
            <a:spLocks noGrp="1"/>
          </p:cNvSpPr>
          <p:nvPr>
            <p:ph type="body" sz="quarter" idx="16"/>
          </p:nvPr>
        </p:nvSpPr>
        <p:spPr>
          <a:xfrm>
            <a:off x="514880" y="1536198"/>
            <a:ext cx="6843962" cy="4415341"/>
          </a:xfrm>
        </p:spPr>
        <p:txBody>
          <a:bodyPr/>
          <a:lstStyle/>
          <a:p>
            <a:r>
              <a:rPr lang="en-NZ" sz="2000" b="0" dirty="0" smtClean="0">
                <a:solidFill>
                  <a:schemeClr val="tx1"/>
                </a:solidFill>
              </a:rPr>
              <a:t>If you have any technical difficulties accessing the </a:t>
            </a:r>
            <a:r>
              <a:rPr lang="en-NZ" sz="2000" b="0" dirty="0" err="1" smtClean="0">
                <a:solidFill>
                  <a:schemeClr val="tx1"/>
                </a:solidFill>
              </a:rPr>
              <a:t>ePDRP</a:t>
            </a:r>
            <a:r>
              <a:rPr lang="en-NZ" sz="2000" b="0" dirty="0" smtClean="0">
                <a:solidFill>
                  <a:schemeClr val="tx1"/>
                </a:solidFill>
              </a:rPr>
              <a:t> please contact Sara. If there are other issues outside of this please contact the Programme Educators/Coordinators to discuss further.</a:t>
            </a:r>
          </a:p>
          <a:p>
            <a:endParaRPr lang="en-NZ" sz="2000" b="0" dirty="0">
              <a:solidFill>
                <a:schemeClr val="tx1"/>
              </a:solidFill>
            </a:endParaRPr>
          </a:p>
          <a:p>
            <a:endParaRPr lang="en-NZ" sz="2000" b="0" dirty="0">
              <a:solidFill>
                <a:schemeClr val="tx1"/>
              </a:solidFill>
            </a:endParaRPr>
          </a:p>
          <a:p>
            <a:endParaRPr lang="en-NZ" dirty="0"/>
          </a:p>
        </p:txBody>
      </p:sp>
      <p:pic>
        <p:nvPicPr>
          <p:cNvPr id="6" name="Picture 5"/>
          <p:cNvPicPr>
            <a:picLocks noChangeAspect="1"/>
          </p:cNvPicPr>
          <p:nvPr/>
        </p:nvPicPr>
        <p:blipFill>
          <a:blip r:embed="rId2"/>
          <a:stretch>
            <a:fillRect/>
          </a:stretch>
        </p:blipFill>
        <p:spPr>
          <a:xfrm>
            <a:off x="514880" y="3043698"/>
            <a:ext cx="7072562" cy="2685590"/>
          </a:xfrm>
          <a:prstGeom prst="rect">
            <a:avLst/>
          </a:prstGeom>
        </p:spPr>
      </p:pic>
      <p:sp>
        <p:nvSpPr>
          <p:cNvPr id="4" name="TextBox 3"/>
          <p:cNvSpPr txBox="1"/>
          <p:nvPr/>
        </p:nvSpPr>
        <p:spPr>
          <a:xfrm>
            <a:off x="585537" y="3491345"/>
            <a:ext cx="2265728" cy="646331"/>
          </a:xfrm>
          <a:prstGeom prst="rect">
            <a:avLst/>
          </a:prstGeom>
          <a:solidFill>
            <a:schemeClr val="accent4"/>
          </a:solidFill>
        </p:spPr>
        <p:txBody>
          <a:bodyPr wrap="square" rtlCol="0">
            <a:spAutoFit/>
          </a:bodyPr>
          <a:lstStyle/>
          <a:p>
            <a:r>
              <a:rPr lang="en-NZ" sz="1200" dirty="0" smtClean="0"/>
              <a:t>Sara Robinson</a:t>
            </a:r>
          </a:p>
          <a:p>
            <a:endParaRPr lang="en-NZ" sz="1200" dirty="0"/>
          </a:p>
          <a:p>
            <a:endParaRPr lang="en-NZ" sz="1200" dirty="0"/>
          </a:p>
        </p:txBody>
      </p:sp>
      <p:sp>
        <p:nvSpPr>
          <p:cNvPr id="7" name="TextBox 6"/>
          <p:cNvSpPr txBox="1"/>
          <p:nvPr/>
        </p:nvSpPr>
        <p:spPr>
          <a:xfrm>
            <a:off x="5226809" y="3491345"/>
            <a:ext cx="2265728" cy="646331"/>
          </a:xfrm>
          <a:prstGeom prst="rect">
            <a:avLst/>
          </a:prstGeom>
          <a:solidFill>
            <a:schemeClr val="accent4"/>
          </a:solidFill>
        </p:spPr>
        <p:txBody>
          <a:bodyPr wrap="square" rtlCol="0">
            <a:spAutoFit/>
          </a:bodyPr>
          <a:lstStyle/>
          <a:p>
            <a:r>
              <a:rPr lang="en-NZ" sz="1200" dirty="0" smtClean="0"/>
              <a:t>Sara.Robinson@ccdhb.org.nz</a:t>
            </a:r>
          </a:p>
          <a:p>
            <a:endParaRPr lang="en-NZ" sz="1200" dirty="0"/>
          </a:p>
          <a:p>
            <a:endParaRPr lang="en-NZ" sz="1200" dirty="0"/>
          </a:p>
        </p:txBody>
      </p:sp>
    </p:spTree>
    <p:extLst>
      <p:ext uri="{BB962C8B-B14F-4D97-AF65-F5344CB8AC3E}">
        <p14:creationId xmlns:p14="http://schemas.microsoft.com/office/powerpoint/2010/main" val="1323198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98764" y="1709191"/>
            <a:ext cx="7468154" cy="4359100"/>
          </a:xfrm>
        </p:spPr>
        <p:txBody>
          <a:bodyPr>
            <a:normAutofit fontScale="85000" lnSpcReduction="10000"/>
          </a:bodyPr>
          <a:lstStyle/>
          <a:p>
            <a:r>
              <a:rPr lang="en-NZ" sz="1800" dirty="0">
                <a:solidFill>
                  <a:schemeClr val="tx1"/>
                </a:solidFill>
              </a:rPr>
              <a:t>3.1 Establishes, maintains and concludes therapeutic interpersonal relationships with health consumers.</a:t>
            </a:r>
          </a:p>
          <a:p>
            <a:r>
              <a:rPr lang="en-NZ" sz="1800" dirty="0" smtClean="0"/>
              <a:t>Indicator </a:t>
            </a:r>
            <a:r>
              <a:rPr lang="en-NZ" sz="1800" dirty="0"/>
              <a:t>A:  Initiates, maintains and concludes therapeutic interpersonal interactions with health consumers</a:t>
            </a:r>
            <a:r>
              <a:rPr lang="en-NZ" sz="1800" dirty="0" smtClean="0"/>
              <a:t>.</a:t>
            </a:r>
          </a:p>
          <a:p>
            <a:endParaRPr lang="en-NZ" sz="1800" dirty="0"/>
          </a:p>
          <a:p>
            <a:r>
              <a:rPr lang="en-AU" altLang="en-US" sz="1800" b="0" dirty="0" smtClean="0">
                <a:solidFill>
                  <a:schemeClr val="tx1"/>
                </a:solidFill>
                <a:latin typeface="Comic Sans MS" pitchFamily="66" charset="0"/>
              </a:rPr>
              <a:t>A:</a:t>
            </a:r>
            <a:r>
              <a:rPr lang="en-AU" altLang="en-US" sz="1800" b="0" dirty="0">
                <a:solidFill>
                  <a:schemeClr val="tx1"/>
                </a:solidFill>
                <a:latin typeface="Comic Sans MS" pitchFamily="66" charset="0"/>
              </a:rPr>
              <a:t> </a:t>
            </a:r>
            <a:r>
              <a:rPr lang="en-AU" altLang="en-US" sz="1800" b="0" dirty="0" smtClean="0">
                <a:solidFill>
                  <a:schemeClr val="tx1"/>
                </a:solidFill>
                <a:latin typeface="Comic Sans MS" pitchFamily="66" charset="0"/>
              </a:rPr>
              <a:t>Nurse </a:t>
            </a:r>
            <a:r>
              <a:rPr lang="en-AU" altLang="en-US" sz="1800" b="0" dirty="0">
                <a:solidFill>
                  <a:schemeClr val="tx1"/>
                </a:solidFill>
                <a:latin typeface="Comic Sans MS" pitchFamily="66" charset="0"/>
              </a:rPr>
              <a:t>X </a:t>
            </a:r>
            <a:r>
              <a:rPr lang="en-NZ" altLang="en-US" sz="1800" b="0" dirty="0" smtClean="0">
                <a:solidFill>
                  <a:schemeClr val="tx1"/>
                </a:solidFill>
                <a:latin typeface="Comic Sans MS" pitchFamily="66" charset="0"/>
              </a:rPr>
              <a:t>initiates</a:t>
            </a:r>
            <a:r>
              <a:rPr lang="en-NZ" altLang="en-US" sz="1800" b="0" dirty="0">
                <a:solidFill>
                  <a:schemeClr val="tx1"/>
                </a:solidFill>
                <a:latin typeface="Comic Sans MS" pitchFamily="66" charset="0"/>
              </a:rPr>
              <a:t>, maintains and concludes therapeutic interpersonal interactions with </a:t>
            </a:r>
            <a:r>
              <a:rPr lang="en-NZ" altLang="en-US" sz="1800" b="0" dirty="0" smtClean="0">
                <a:solidFill>
                  <a:schemeClr val="tx1"/>
                </a:solidFill>
                <a:latin typeface="Comic Sans MS" pitchFamily="66" charset="0"/>
              </a:rPr>
              <a:t>our health consumers on a daily basis</a:t>
            </a:r>
          </a:p>
          <a:p>
            <a:endParaRPr lang="en-NZ" sz="1800" b="0" dirty="0">
              <a:solidFill>
                <a:schemeClr val="tx1"/>
              </a:solidFill>
              <a:latin typeface="Comic Sans MS" pitchFamily="66" charset="0"/>
            </a:endParaRPr>
          </a:p>
          <a:p>
            <a:r>
              <a:rPr lang="en-AU" altLang="en-US" sz="1800" b="0" dirty="0">
                <a:solidFill>
                  <a:schemeClr val="tx1"/>
                </a:solidFill>
                <a:latin typeface="Comic Sans MS" pitchFamily="66" charset="0"/>
              </a:rPr>
              <a:t>A: Nurse X </a:t>
            </a:r>
            <a:r>
              <a:rPr lang="en-NZ" altLang="en-US" sz="1800" b="0" dirty="0" smtClean="0">
                <a:solidFill>
                  <a:schemeClr val="tx1"/>
                </a:solidFill>
                <a:latin typeface="Comic Sans MS" pitchFamily="66" charset="0"/>
              </a:rPr>
              <a:t>initiates therapeutic relationships within our unit and he maintains therapeutic relationships during his shifts. He will always conclude the </a:t>
            </a:r>
            <a:r>
              <a:rPr lang="en-NZ" altLang="en-US" sz="1800" b="0" dirty="0">
                <a:solidFill>
                  <a:schemeClr val="tx1"/>
                </a:solidFill>
                <a:latin typeface="Comic Sans MS" pitchFamily="66" charset="0"/>
              </a:rPr>
              <a:t>therapeutic interpersonal interactions </a:t>
            </a:r>
            <a:r>
              <a:rPr lang="en-NZ" altLang="en-US" sz="1800" b="0" dirty="0" smtClean="0">
                <a:solidFill>
                  <a:schemeClr val="tx1"/>
                </a:solidFill>
                <a:latin typeface="Comic Sans MS" pitchFamily="66" charset="0"/>
              </a:rPr>
              <a:t>at the end of the day.</a:t>
            </a:r>
          </a:p>
          <a:p>
            <a:endParaRPr lang="en-NZ" altLang="en-US" sz="1800" b="0" dirty="0">
              <a:solidFill>
                <a:schemeClr val="tx1"/>
              </a:solidFill>
              <a:latin typeface="Comic Sans MS" pitchFamily="66" charset="0"/>
            </a:endParaRPr>
          </a:p>
          <a:p>
            <a:r>
              <a:rPr lang="en-AU" altLang="en-US" sz="1800" b="0" dirty="0">
                <a:solidFill>
                  <a:schemeClr val="tx1"/>
                </a:solidFill>
                <a:latin typeface="Comic Sans MS" pitchFamily="66" charset="0"/>
              </a:rPr>
              <a:t>A: Nurse X </a:t>
            </a:r>
            <a:r>
              <a:rPr lang="en-NZ" altLang="en-US" sz="1800" b="0" dirty="0" smtClean="0">
                <a:solidFill>
                  <a:schemeClr val="tx1"/>
                </a:solidFill>
                <a:latin typeface="Comic Sans MS" pitchFamily="66" charset="0"/>
              </a:rPr>
              <a:t>initiates, maintains and concludes </a:t>
            </a:r>
            <a:r>
              <a:rPr lang="en-NZ" altLang="en-US" sz="1800" b="0" dirty="0">
                <a:solidFill>
                  <a:schemeClr val="tx1"/>
                </a:solidFill>
                <a:latin typeface="Comic Sans MS" pitchFamily="66" charset="0"/>
              </a:rPr>
              <a:t>therapeutic relationships within our </a:t>
            </a:r>
            <a:r>
              <a:rPr lang="en-NZ" altLang="en-US" sz="1800" b="0" dirty="0" smtClean="0">
                <a:solidFill>
                  <a:schemeClr val="tx1"/>
                </a:solidFill>
                <a:latin typeface="Comic Sans MS" pitchFamily="66" charset="0"/>
              </a:rPr>
              <a:t>unit. I have observed him introducing him self to a client, explaining his role in their care, asking what the client’s preferred name. He maintained this </a:t>
            </a:r>
            <a:r>
              <a:rPr lang="en-NZ" altLang="en-US" sz="1800" b="0" dirty="0">
                <a:solidFill>
                  <a:schemeClr val="tx1"/>
                </a:solidFill>
                <a:latin typeface="Comic Sans MS" pitchFamily="66" charset="0"/>
              </a:rPr>
              <a:t>therapeutic </a:t>
            </a:r>
            <a:r>
              <a:rPr lang="en-NZ" altLang="en-US" sz="1800" b="0" dirty="0" smtClean="0">
                <a:solidFill>
                  <a:schemeClr val="tx1"/>
                </a:solidFill>
                <a:latin typeface="Comic Sans MS" pitchFamily="66" charset="0"/>
              </a:rPr>
              <a:t>relationship by developing a care plan in partnership with the client and concluded this therapeutic relationship by saying goodbye to the client and handing his care over to the PM shift nurse.</a:t>
            </a:r>
            <a:endParaRPr lang="en-NZ" altLang="en-US" sz="1800" b="0" dirty="0">
              <a:solidFill>
                <a:schemeClr val="tx1"/>
              </a:solidFill>
              <a:latin typeface="Comic Sans MS" pitchFamily="66" charset="0"/>
            </a:endParaRPr>
          </a:p>
          <a:p>
            <a:endParaRPr lang="en-NZ" sz="1800" dirty="0"/>
          </a:p>
        </p:txBody>
      </p:sp>
      <p:sp>
        <p:nvSpPr>
          <p:cNvPr id="4" name="Text Placeholder 1"/>
          <p:cNvSpPr txBox="1">
            <a:spLocks/>
          </p:cNvSpPr>
          <p:nvPr/>
        </p:nvSpPr>
        <p:spPr>
          <a:xfrm>
            <a:off x="606319" y="376521"/>
            <a:ext cx="6643938" cy="97514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5000" b="1" i="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3600" dirty="0" smtClean="0">
                <a:solidFill>
                  <a:schemeClr val="accent6"/>
                </a:solidFill>
              </a:rPr>
              <a:t>Quick Peer Assessment Recap</a:t>
            </a:r>
            <a:endParaRPr lang="en-NZ" sz="3600" dirty="0">
              <a:solidFill>
                <a:schemeClr val="accent6"/>
              </a:solidFill>
            </a:endParaRPr>
          </a:p>
        </p:txBody>
      </p:sp>
    </p:spTree>
    <p:extLst>
      <p:ext uri="{BB962C8B-B14F-4D97-AF65-F5344CB8AC3E}">
        <p14:creationId xmlns:p14="http://schemas.microsoft.com/office/powerpoint/2010/main" val="386035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6843963" cy="1032294"/>
          </a:xfrm>
        </p:spPr>
        <p:txBody>
          <a:bodyPr/>
          <a:lstStyle/>
          <a:p>
            <a:r>
              <a:rPr lang="en-NZ" sz="3600" dirty="0">
                <a:solidFill>
                  <a:schemeClr val="accent6"/>
                </a:solidFill>
              </a:rPr>
              <a:t>Healthcare e-portfolio Requirements</a:t>
            </a:r>
            <a:endParaRPr lang="en-US" sz="3600" dirty="0">
              <a:solidFill>
                <a:schemeClr val="accent6"/>
              </a:solidFill>
            </a:endParaRPr>
          </a:p>
          <a:p>
            <a:endParaRPr lang="en-NZ" sz="3600" dirty="0"/>
          </a:p>
        </p:txBody>
      </p:sp>
      <p:sp>
        <p:nvSpPr>
          <p:cNvPr id="3" name="Text Placeholder 2"/>
          <p:cNvSpPr>
            <a:spLocks noGrp="1"/>
          </p:cNvSpPr>
          <p:nvPr>
            <p:ph type="body" sz="quarter" idx="16"/>
          </p:nvPr>
        </p:nvSpPr>
        <p:spPr>
          <a:xfrm>
            <a:off x="814138" y="2124827"/>
            <a:ext cx="6729662" cy="3826712"/>
          </a:xfrm>
        </p:spPr>
        <p:txBody>
          <a:bodyPr>
            <a:normAutofit fontScale="85000" lnSpcReduction="20000"/>
          </a:bodyPr>
          <a:lstStyle/>
          <a:p>
            <a:r>
              <a:rPr lang="en-NZ" dirty="0">
                <a:solidFill>
                  <a:schemeClr val="tx1"/>
                </a:solidFill>
              </a:rPr>
              <a:t>Competent portfolio </a:t>
            </a:r>
            <a:r>
              <a:rPr lang="en-NZ" dirty="0" smtClean="0">
                <a:solidFill>
                  <a:schemeClr val="tx1"/>
                </a:solidFill>
              </a:rPr>
              <a:t>requirements</a:t>
            </a:r>
            <a:endParaRPr lang="en-NZ" dirty="0"/>
          </a:p>
          <a:p>
            <a:r>
              <a:rPr lang="en-NZ" sz="1900" dirty="0"/>
              <a:t>There are 9 pages</a:t>
            </a:r>
            <a:r>
              <a:rPr lang="en-NZ" sz="1900" dirty="0" smtClean="0"/>
              <a:t>:</a:t>
            </a:r>
          </a:p>
          <a:p>
            <a:endParaRPr lang="en-NZ" sz="1900" dirty="0"/>
          </a:p>
          <a:p>
            <a:pPr marL="800100" lvl="1" indent="-342900">
              <a:buFont typeface="+mj-lt"/>
              <a:buAutoNum type="arabicPeriod"/>
            </a:pPr>
            <a:r>
              <a:rPr lang="en-NZ" sz="1900" dirty="0"/>
              <a:t>Portfolio completion page</a:t>
            </a:r>
          </a:p>
          <a:p>
            <a:pPr marL="800100" lvl="1" indent="-342900">
              <a:lnSpc>
                <a:spcPct val="100000"/>
              </a:lnSpc>
              <a:buFont typeface="+mj-lt"/>
              <a:buAutoNum type="arabicPeriod"/>
            </a:pPr>
            <a:r>
              <a:rPr lang="en-NZ" sz="1900" dirty="0"/>
              <a:t>Introduction &amp; Declaration</a:t>
            </a:r>
          </a:p>
          <a:p>
            <a:pPr marL="800100" lvl="1" indent="-342900">
              <a:lnSpc>
                <a:spcPct val="100000"/>
              </a:lnSpc>
              <a:buFont typeface="+mj-lt"/>
              <a:buAutoNum type="arabicPeriod"/>
            </a:pPr>
            <a:r>
              <a:rPr lang="en-NZ" sz="1900" dirty="0"/>
              <a:t>Curriculum Vitae (Optional)</a:t>
            </a:r>
          </a:p>
          <a:p>
            <a:pPr marL="800100" lvl="1" indent="-342900">
              <a:lnSpc>
                <a:spcPct val="100000"/>
              </a:lnSpc>
              <a:buFont typeface="+mj-lt"/>
              <a:buAutoNum type="arabicPeriod"/>
            </a:pPr>
            <a:r>
              <a:rPr lang="en-NZ" sz="1900" dirty="0"/>
              <a:t>Continuing Professional Development Record</a:t>
            </a:r>
          </a:p>
          <a:p>
            <a:pPr marL="800100" lvl="1" indent="-342900">
              <a:lnSpc>
                <a:spcPct val="100000"/>
              </a:lnSpc>
              <a:buFont typeface="+mj-lt"/>
              <a:buAutoNum type="arabicPeriod"/>
            </a:pPr>
            <a:r>
              <a:rPr lang="en-NZ" sz="1900" dirty="0"/>
              <a:t>Domain one: Professional Responsibility</a:t>
            </a:r>
          </a:p>
          <a:p>
            <a:pPr marL="800100" lvl="1" indent="-342900">
              <a:lnSpc>
                <a:spcPct val="100000"/>
              </a:lnSpc>
              <a:buFont typeface="+mj-lt"/>
              <a:buAutoNum type="arabicPeriod"/>
            </a:pPr>
            <a:r>
              <a:rPr lang="en-NZ" sz="1900" dirty="0"/>
              <a:t>Domain two: Nursing Management</a:t>
            </a:r>
          </a:p>
          <a:p>
            <a:pPr marL="800100" lvl="1" indent="-342900">
              <a:lnSpc>
                <a:spcPct val="100000"/>
              </a:lnSpc>
              <a:buFont typeface="+mj-lt"/>
              <a:buAutoNum type="arabicPeriod"/>
            </a:pPr>
            <a:r>
              <a:rPr lang="en-NZ" sz="1900" dirty="0"/>
              <a:t>Domain Three: Interpersonal Relationships</a:t>
            </a:r>
          </a:p>
          <a:p>
            <a:pPr marL="800100" lvl="1" indent="-342900">
              <a:lnSpc>
                <a:spcPct val="100000"/>
              </a:lnSpc>
              <a:buFont typeface="+mj-lt"/>
              <a:buAutoNum type="arabicPeriod"/>
            </a:pPr>
            <a:r>
              <a:rPr lang="en-NZ" sz="1900" dirty="0"/>
              <a:t>Domain four: </a:t>
            </a:r>
            <a:r>
              <a:rPr lang="en-NZ" sz="1900" dirty="0" err="1"/>
              <a:t>Interprofessional</a:t>
            </a:r>
            <a:r>
              <a:rPr lang="en-NZ" sz="1900" dirty="0"/>
              <a:t> health care and quality improvement </a:t>
            </a:r>
          </a:p>
          <a:p>
            <a:pPr marL="800100" lvl="1" indent="-342900">
              <a:lnSpc>
                <a:spcPct val="100000"/>
              </a:lnSpc>
              <a:buFont typeface="+mj-lt"/>
              <a:buAutoNum type="arabicPeriod"/>
            </a:pPr>
            <a:r>
              <a:rPr lang="en-NZ" sz="1900" dirty="0"/>
              <a:t>Professional Development &amp; Career Plan and NETP mid year appraisal</a:t>
            </a:r>
          </a:p>
          <a:p>
            <a:endParaRPr lang="en-NZ" dirty="0"/>
          </a:p>
        </p:txBody>
      </p:sp>
    </p:spTree>
    <p:extLst>
      <p:ext uri="{BB962C8B-B14F-4D97-AF65-F5344CB8AC3E}">
        <p14:creationId xmlns:p14="http://schemas.microsoft.com/office/powerpoint/2010/main" val="2647622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714124" y="405229"/>
            <a:ext cx="6701088" cy="753979"/>
          </a:xfrm>
        </p:spPr>
        <p:txBody>
          <a:bodyPr/>
          <a:lstStyle/>
          <a:p>
            <a:r>
              <a:rPr lang="en-NZ" sz="4000" dirty="0">
                <a:solidFill>
                  <a:schemeClr val="accent6"/>
                </a:solidFill>
              </a:rPr>
              <a:t>Important information </a:t>
            </a:r>
          </a:p>
        </p:txBody>
      </p:sp>
      <p:sp>
        <p:nvSpPr>
          <p:cNvPr id="3" name="Text Placeholder 2"/>
          <p:cNvSpPr>
            <a:spLocks noGrp="1"/>
          </p:cNvSpPr>
          <p:nvPr>
            <p:ph type="body" sz="quarter" idx="16"/>
          </p:nvPr>
        </p:nvSpPr>
        <p:spPr>
          <a:xfrm>
            <a:off x="714124" y="1336173"/>
            <a:ext cx="7072562" cy="5150351"/>
          </a:xfrm>
        </p:spPr>
        <p:txBody>
          <a:bodyPr>
            <a:normAutofit/>
          </a:bodyPr>
          <a:lstStyle/>
          <a:p>
            <a:r>
              <a:rPr lang="en-NZ" sz="2000" dirty="0"/>
              <a:t>This is a guide only intended to support you to:</a:t>
            </a:r>
          </a:p>
          <a:p>
            <a:pPr marL="457200" lvl="1" indent="0">
              <a:buNone/>
            </a:pPr>
            <a:endParaRPr lang="en-NZ" sz="1600" dirty="0">
              <a:solidFill>
                <a:srgbClr val="FF0000"/>
              </a:solidFill>
            </a:endParaRPr>
          </a:p>
          <a:p>
            <a:r>
              <a:rPr lang="en-NZ" sz="2000" b="0" dirty="0">
                <a:solidFill>
                  <a:schemeClr val="tx1"/>
                </a:solidFill>
              </a:rPr>
              <a:t>Healthcare e-Portfolios are only accessed by logging into your connect me account via Chrome or clicking on the connect me icon </a:t>
            </a:r>
            <a:r>
              <a:rPr lang="en-NZ" sz="2000" b="0" dirty="0" smtClean="0">
                <a:solidFill>
                  <a:schemeClr val="tx1"/>
                </a:solidFill>
              </a:rPr>
              <a:t>and </a:t>
            </a:r>
            <a:r>
              <a:rPr lang="en-NZ" sz="2000" b="0" dirty="0">
                <a:solidFill>
                  <a:schemeClr val="tx1"/>
                </a:solidFill>
              </a:rPr>
              <a:t>ensuring the page opens up via chrome </a:t>
            </a:r>
            <a:r>
              <a:rPr lang="en-NZ" sz="2000" b="0" dirty="0">
                <a:solidFill>
                  <a:srgbClr val="FF0000"/>
                </a:solidFill>
              </a:rPr>
              <a:t>(internet explorer does not support healthcare </a:t>
            </a:r>
            <a:r>
              <a:rPr lang="en-NZ" sz="2000" b="0" dirty="0" smtClean="0">
                <a:solidFill>
                  <a:srgbClr val="FF0000"/>
                </a:solidFill>
              </a:rPr>
              <a:t>e-Portfolios therefore you will have difficulties completing the </a:t>
            </a:r>
            <a:r>
              <a:rPr lang="en-NZ" sz="2000" b="0" dirty="0" err="1" smtClean="0">
                <a:solidFill>
                  <a:srgbClr val="FF0000"/>
                </a:solidFill>
              </a:rPr>
              <a:t>ePDRP</a:t>
            </a:r>
            <a:r>
              <a:rPr lang="en-NZ" sz="2000" b="0" dirty="0" smtClean="0">
                <a:solidFill>
                  <a:srgbClr val="FF0000"/>
                </a:solidFill>
              </a:rPr>
              <a:t>).</a:t>
            </a:r>
            <a:endParaRPr lang="en-NZ" sz="2000" b="0" dirty="0">
              <a:solidFill>
                <a:srgbClr val="FF0000"/>
              </a:solidFill>
            </a:endParaRPr>
          </a:p>
          <a:p>
            <a:endParaRPr lang="en-NZ" sz="2000" b="0" dirty="0"/>
          </a:p>
          <a:p>
            <a:r>
              <a:rPr lang="en-NZ" sz="2000" b="0" dirty="0">
                <a:solidFill>
                  <a:schemeClr val="tx1"/>
                </a:solidFill>
              </a:rPr>
              <a:t>To help you complete </a:t>
            </a:r>
            <a:r>
              <a:rPr lang="en-NZ" sz="2000" b="0" dirty="0" smtClean="0">
                <a:solidFill>
                  <a:schemeClr val="tx1"/>
                </a:solidFill>
              </a:rPr>
              <a:t>e-Portfolio requirements for the peer assessment, </a:t>
            </a:r>
            <a:r>
              <a:rPr lang="en-NZ" sz="2000" b="0" dirty="0">
                <a:solidFill>
                  <a:schemeClr val="tx1"/>
                </a:solidFill>
              </a:rPr>
              <a:t>there are instructions on all pages in healthcare portfolio to assist you with what you need to complete </a:t>
            </a:r>
            <a:r>
              <a:rPr lang="en-NZ" sz="2000" b="0" dirty="0" smtClean="0">
                <a:solidFill>
                  <a:schemeClr val="tx1"/>
                </a:solidFill>
              </a:rPr>
              <a:t>and how to complete it. </a:t>
            </a:r>
            <a:r>
              <a:rPr lang="en-NZ" sz="2000" b="0" dirty="0">
                <a:solidFill>
                  <a:schemeClr val="tx1"/>
                </a:solidFill>
              </a:rPr>
              <a:t>It is important that you </a:t>
            </a:r>
            <a:r>
              <a:rPr lang="en-NZ" sz="2000" b="0" u="sng" dirty="0">
                <a:solidFill>
                  <a:schemeClr val="tx1"/>
                </a:solidFill>
              </a:rPr>
              <a:t>read all instructions </a:t>
            </a:r>
            <a:r>
              <a:rPr lang="en-NZ" sz="2000" b="0" dirty="0">
                <a:solidFill>
                  <a:schemeClr val="tx1"/>
                </a:solidFill>
              </a:rPr>
              <a:t>to support the completion of </a:t>
            </a:r>
            <a:r>
              <a:rPr lang="en-NZ" sz="2000" b="0" dirty="0" smtClean="0">
                <a:solidFill>
                  <a:schemeClr val="tx1"/>
                </a:solidFill>
              </a:rPr>
              <a:t>the </a:t>
            </a:r>
            <a:r>
              <a:rPr lang="en-NZ" sz="2000" b="0" dirty="0">
                <a:solidFill>
                  <a:schemeClr val="tx1"/>
                </a:solidFill>
              </a:rPr>
              <a:t>Competent </a:t>
            </a:r>
            <a:r>
              <a:rPr lang="en-NZ" sz="2000" b="0" dirty="0" smtClean="0">
                <a:solidFill>
                  <a:schemeClr val="tx1"/>
                </a:solidFill>
              </a:rPr>
              <a:t>e-portfolio.</a:t>
            </a:r>
            <a:endParaRPr lang="en-NZ" sz="2000" b="0" dirty="0">
              <a:solidFill>
                <a:schemeClr val="tx1"/>
              </a:solidFill>
            </a:endParaRPr>
          </a:p>
          <a:p>
            <a:endParaRPr lang="en-NZ" dirty="0"/>
          </a:p>
        </p:txBody>
      </p:sp>
    </p:spTree>
    <p:extLst>
      <p:ext uri="{BB962C8B-B14F-4D97-AF65-F5344CB8AC3E}">
        <p14:creationId xmlns:p14="http://schemas.microsoft.com/office/powerpoint/2010/main" val="1375945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3620" y="1753101"/>
            <a:ext cx="4944980" cy="1978794"/>
          </a:xfrm>
        </p:spPr>
        <p:txBody>
          <a:bodyPr>
            <a:normAutofit fontScale="90000"/>
          </a:bodyPr>
          <a:lstStyle/>
          <a:p>
            <a:pPr algn="ctr"/>
            <a:r>
              <a:rPr lang="en-NZ" dirty="0" smtClean="0"/>
              <a:t>How to access the shared</a:t>
            </a:r>
            <a:br>
              <a:rPr lang="en-NZ" dirty="0" smtClean="0"/>
            </a:br>
            <a:r>
              <a:rPr lang="en-NZ" dirty="0" smtClean="0"/>
              <a:t> e-portfolio</a:t>
            </a:r>
            <a:br>
              <a:rPr lang="en-NZ" dirty="0" smtClean="0"/>
            </a:br>
            <a:r>
              <a:rPr lang="en-NZ" dirty="0" smtClean="0"/>
              <a:t>as the Peer Assessor</a:t>
            </a:r>
            <a:endParaRPr lang="en-NZ" dirty="0"/>
          </a:p>
        </p:txBody>
      </p:sp>
    </p:spTree>
    <p:extLst>
      <p:ext uri="{BB962C8B-B14F-4D97-AF65-F5344CB8AC3E}">
        <p14:creationId xmlns:p14="http://schemas.microsoft.com/office/powerpoint/2010/main" val="923826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614112" y="344653"/>
            <a:ext cx="7386888" cy="875131"/>
          </a:xfrm>
        </p:spPr>
        <p:txBody>
          <a:bodyPr/>
          <a:lstStyle/>
          <a:p>
            <a:r>
              <a:rPr lang="en-NZ" sz="4000" dirty="0" smtClean="0">
                <a:solidFill>
                  <a:schemeClr val="accent6"/>
                </a:solidFill>
              </a:rPr>
              <a:t>Accessing the shared e-portfolio</a:t>
            </a:r>
            <a:endParaRPr lang="en-NZ" sz="4000" dirty="0">
              <a:solidFill>
                <a:schemeClr val="accent6"/>
              </a:solidFill>
            </a:endParaRPr>
          </a:p>
        </p:txBody>
      </p:sp>
      <p:sp>
        <p:nvSpPr>
          <p:cNvPr id="3" name="Text Placeholder 2"/>
          <p:cNvSpPr>
            <a:spLocks noGrp="1"/>
          </p:cNvSpPr>
          <p:nvPr>
            <p:ph type="body" sz="quarter" idx="16"/>
          </p:nvPr>
        </p:nvSpPr>
        <p:spPr>
          <a:xfrm>
            <a:off x="614113" y="1814513"/>
            <a:ext cx="6758238" cy="3171825"/>
          </a:xfrm>
        </p:spPr>
        <p:txBody>
          <a:bodyPr>
            <a:normAutofit/>
          </a:bodyPr>
          <a:lstStyle/>
          <a:p>
            <a:r>
              <a:rPr lang="en-NZ" sz="1800" b="0" dirty="0">
                <a:solidFill>
                  <a:schemeClr val="tx1"/>
                </a:solidFill>
              </a:rPr>
              <a:t>You will receive an </a:t>
            </a:r>
            <a:r>
              <a:rPr lang="en-NZ" sz="1800" b="0" dirty="0" smtClean="0">
                <a:solidFill>
                  <a:schemeClr val="tx1"/>
                </a:solidFill>
              </a:rPr>
              <a:t>email to your work email address </a:t>
            </a:r>
            <a:r>
              <a:rPr lang="en-NZ" sz="1800" b="0" dirty="0">
                <a:solidFill>
                  <a:schemeClr val="tx1"/>
                </a:solidFill>
              </a:rPr>
              <a:t>from Healthcare portfolio – this email will state that you have been given access to </a:t>
            </a:r>
            <a:r>
              <a:rPr lang="en-NZ" sz="1800" b="0" dirty="0" smtClean="0">
                <a:solidFill>
                  <a:schemeClr val="accent1">
                    <a:lumMod val="50000"/>
                  </a:schemeClr>
                </a:solidFill>
              </a:rPr>
              <a:t>RN </a:t>
            </a:r>
            <a:r>
              <a:rPr lang="en-NZ" sz="1800" b="0" dirty="0">
                <a:solidFill>
                  <a:schemeClr val="accent1">
                    <a:lumMod val="50000"/>
                  </a:schemeClr>
                </a:solidFill>
              </a:rPr>
              <a:t>Competent Portfolio – </a:t>
            </a:r>
            <a:r>
              <a:rPr lang="en-NZ" sz="1800" b="0" dirty="0" smtClean="0">
                <a:solidFill>
                  <a:schemeClr val="accent1">
                    <a:lumMod val="50000"/>
                  </a:schemeClr>
                </a:solidFill>
              </a:rPr>
              <a:t>“Green Smith” 2023</a:t>
            </a:r>
          </a:p>
          <a:p>
            <a:endParaRPr lang="en-NZ" sz="1800" b="0" dirty="0"/>
          </a:p>
          <a:p>
            <a:r>
              <a:rPr lang="en-NZ" sz="1800" b="0" dirty="0">
                <a:solidFill>
                  <a:schemeClr val="accent6"/>
                </a:solidFill>
              </a:rPr>
              <a:t>Please do not click on the link to access the portfolios as the link does not give you access you need to login to connect me to access e-portfolios– see the next steps for access.</a:t>
            </a:r>
          </a:p>
          <a:p>
            <a:endParaRPr lang="en-NZ" dirty="0"/>
          </a:p>
        </p:txBody>
      </p:sp>
    </p:spTree>
    <p:extLst>
      <p:ext uri="{BB962C8B-B14F-4D97-AF65-F5344CB8AC3E}">
        <p14:creationId xmlns:p14="http://schemas.microsoft.com/office/powerpoint/2010/main" val="1906429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B8BC33-FDC7-1B41-BE2D-223F64B70203}"/>
              </a:ext>
            </a:extLst>
          </p:cNvPr>
          <p:cNvSpPr>
            <a:spLocks noGrp="1"/>
          </p:cNvSpPr>
          <p:nvPr>
            <p:ph type="body" sz="quarter" idx="14"/>
          </p:nvPr>
        </p:nvSpPr>
        <p:spPr/>
        <p:txBody>
          <a:bodyPr/>
          <a:lstStyle/>
          <a:p>
            <a:r>
              <a:rPr lang="en-US" dirty="0" smtClean="0">
                <a:solidFill>
                  <a:schemeClr val="accent6">
                    <a:lumMod val="75000"/>
                  </a:schemeClr>
                </a:solidFill>
              </a:rPr>
              <a:t>Step 1</a:t>
            </a:r>
            <a:endParaRPr lang="en-US" dirty="0">
              <a:solidFill>
                <a:schemeClr val="accent6">
                  <a:lumMod val="75000"/>
                </a:schemeClr>
              </a:solidFill>
            </a:endParaRPr>
          </a:p>
        </p:txBody>
      </p:sp>
      <p:sp>
        <p:nvSpPr>
          <p:cNvPr id="3" name="Text Placeholder 2">
            <a:extLst>
              <a:ext uri="{FF2B5EF4-FFF2-40B4-BE49-F238E27FC236}">
                <a16:creationId xmlns:a16="http://schemas.microsoft.com/office/drawing/2014/main" id="{CE806FD9-002A-C248-B5BA-04311DA0EAD1}"/>
              </a:ext>
            </a:extLst>
          </p:cNvPr>
          <p:cNvSpPr>
            <a:spLocks noGrp="1"/>
          </p:cNvSpPr>
          <p:nvPr>
            <p:ph type="body" sz="quarter" idx="16"/>
          </p:nvPr>
        </p:nvSpPr>
        <p:spPr>
          <a:xfrm>
            <a:off x="814138" y="2124827"/>
            <a:ext cx="8531030" cy="3826712"/>
          </a:xfrm>
        </p:spPr>
        <p:txBody>
          <a:bodyPr>
            <a:normAutofit lnSpcReduction="10000"/>
          </a:bodyPr>
          <a:lstStyle/>
          <a:p>
            <a:r>
              <a:rPr lang="en-NZ" b="0" dirty="0">
                <a:solidFill>
                  <a:schemeClr val="tx1"/>
                </a:solidFill>
              </a:rPr>
              <a:t>If accessing the </a:t>
            </a:r>
            <a:r>
              <a:rPr lang="en-NZ" b="0" dirty="0" err="1">
                <a:solidFill>
                  <a:schemeClr val="tx1"/>
                </a:solidFill>
              </a:rPr>
              <a:t>ePDRP</a:t>
            </a:r>
            <a:r>
              <a:rPr lang="en-NZ" b="0" dirty="0">
                <a:solidFill>
                  <a:schemeClr val="tx1"/>
                </a:solidFill>
              </a:rPr>
              <a:t> from the intranet/Citrix (hospital </a:t>
            </a:r>
            <a:r>
              <a:rPr lang="en-NZ" b="0" dirty="0" smtClean="0">
                <a:solidFill>
                  <a:schemeClr val="tx1"/>
                </a:solidFill>
              </a:rPr>
              <a:t>staff):</a:t>
            </a:r>
            <a:endParaRPr lang="en-NZ" b="0" dirty="0">
              <a:solidFill>
                <a:schemeClr val="tx1"/>
              </a:solidFill>
            </a:endParaRPr>
          </a:p>
          <a:p>
            <a:endParaRPr lang="en-NZ" b="0" dirty="0">
              <a:solidFill>
                <a:schemeClr val="tx1"/>
              </a:solidFill>
            </a:endParaRPr>
          </a:p>
          <a:p>
            <a:r>
              <a:rPr lang="en-NZ" sz="3600" b="0" dirty="0">
                <a:solidFill>
                  <a:schemeClr val="tx1"/>
                </a:solidFill>
              </a:rPr>
              <a:t>Click on the </a:t>
            </a:r>
            <a:r>
              <a:rPr lang="en-NZ" sz="3600" dirty="0">
                <a:solidFill>
                  <a:schemeClr val="accent6">
                    <a:lumMod val="75000"/>
                  </a:schemeClr>
                </a:solidFill>
              </a:rPr>
              <a:t>ConnectMe</a:t>
            </a:r>
            <a:r>
              <a:rPr lang="en-NZ" sz="3600" b="0" dirty="0">
                <a:solidFill>
                  <a:schemeClr val="tx1"/>
                </a:solidFill>
              </a:rPr>
              <a:t> icon</a:t>
            </a:r>
          </a:p>
          <a:p>
            <a:pPr marL="457200" indent="-457200">
              <a:buFont typeface="+mj-lt"/>
              <a:buAutoNum type="arabicPeriod"/>
            </a:pPr>
            <a:endParaRPr lang="en-NZ" b="0" dirty="0">
              <a:solidFill>
                <a:schemeClr val="tx1"/>
              </a:solidFill>
            </a:endParaRPr>
          </a:p>
          <a:p>
            <a:r>
              <a:rPr lang="en-NZ" b="0" dirty="0">
                <a:solidFill>
                  <a:schemeClr val="tx1"/>
                </a:solidFill>
              </a:rPr>
              <a:t>If accessing the </a:t>
            </a:r>
            <a:r>
              <a:rPr lang="en-NZ" b="0" dirty="0" err="1">
                <a:solidFill>
                  <a:schemeClr val="tx1"/>
                </a:solidFill>
              </a:rPr>
              <a:t>ePDRP</a:t>
            </a:r>
            <a:r>
              <a:rPr lang="en-NZ" b="0" dirty="0">
                <a:solidFill>
                  <a:schemeClr val="tx1"/>
                </a:solidFill>
              </a:rPr>
              <a:t> from home (and/or non-hospital people):</a:t>
            </a:r>
          </a:p>
          <a:p>
            <a:r>
              <a:rPr lang="en-NZ" b="0" dirty="0">
                <a:solidFill>
                  <a:schemeClr val="tx1"/>
                </a:solidFill>
              </a:rPr>
              <a:t>Open chrome </a:t>
            </a:r>
            <a:r>
              <a:rPr lang="en-NZ" b="0" dirty="0" smtClean="0">
                <a:solidFill>
                  <a:schemeClr val="tx1"/>
                </a:solidFill>
              </a:rPr>
              <a:t>   google </a:t>
            </a:r>
            <a:r>
              <a:rPr lang="en-NZ" b="0" dirty="0">
                <a:solidFill>
                  <a:schemeClr val="tx1"/>
                </a:solidFill>
              </a:rPr>
              <a:t>CCDHB ConnectMe and click the link.  Click </a:t>
            </a:r>
            <a:r>
              <a:rPr lang="en-NZ" b="0" i="1" dirty="0">
                <a:solidFill>
                  <a:schemeClr val="tx1"/>
                </a:solidFill>
              </a:rPr>
              <a:t>ConnectMe login</a:t>
            </a:r>
            <a:endParaRPr lang="en-NZ" b="0" dirty="0">
              <a:solidFill>
                <a:schemeClr val="tx1"/>
              </a:solidFill>
            </a:endParaRPr>
          </a:p>
          <a:p>
            <a:endParaRPr lang="en-US" dirty="0"/>
          </a:p>
        </p:txBody>
      </p:sp>
      <p:sp>
        <p:nvSpPr>
          <p:cNvPr id="5" name="Right Arrow 4"/>
          <p:cNvSpPr/>
          <p:nvPr/>
        </p:nvSpPr>
        <p:spPr>
          <a:xfrm>
            <a:off x="3056964" y="5270889"/>
            <a:ext cx="161365" cy="71717"/>
          </a:xfrm>
          <a:prstGeom prst="rightArrow">
            <a:avLst/>
          </a:prstGeom>
          <a:solidFill>
            <a:srgbClr val="B71E42"/>
          </a:solidFill>
          <a:ln w="15875" cap="flat" cmpd="sng" algn="ctr">
            <a:solidFill>
              <a:srgbClr val="B71E42">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NZ" sz="1800" b="0" i="0" u="none" strike="noStrike" kern="0" cap="none" spc="0" normalizeH="0" baseline="0" noProof="0" dirty="0" smtClean="0">
                <a:ln>
                  <a:noFill/>
                </a:ln>
                <a:solidFill>
                  <a:prstClr val="white"/>
                </a:solidFill>
                <a:effectLst/>
                <a:uLnTx/>
                <a:uFillTx/>
                <a:latin typeface="Gill Sans MT" panose="020B0502020104020203"/>
                <a:ea typeface="+mn-ea"/>
                <a:cs typeface="+mn-cs"/>
              </a:rPr>
              <a:t> </a:t>
            </a:r>
          </a:p>
        </p:txBody>
      </p:sp>
      <p:sp>
        <p:nvSpPr>
          <p:cNvPr id="7" name="Rectangle 6"/>
          <p:cNvSpPr/>
          <p:nvPr/>
        </p:nvSpPr>
        <p:spPr>
          <a:xfrm>
            <a:off x="332232" y="6138196"/>
            <a:ext cx="11859768" cy="646331"/>
          </a:xfrm>
          <a:prstGeom prst="rect">
            <a:avLst/>
          </a:prstGeom>
        </p:spPr>
        <p:txBody>
          <a:bodyPr wrap="square">
            <a:spAutoFit/>
          </a:bodyPr>
          <a:lstStyle/>
          <a:p>
            <a:r>
              <a:rPr lang="en-NZ" i="1" dirty="0">
                <a:solidFill>
                  <a:schemeClr val="accent6">
                    <a:lumMod val="75000"/>
                  </a:schemeClr>
                </a:solidFill>
              </a:rPr>
              <a:t>You can only access Healthcare e-Portfolios by logging into connect me via Chrome (internet explorer does not support healthcare e-Portfolios to make editing changes when adding your work )</a:t>
            </a:r>
          </a:p>
        </p:txBody>
      </p:sp>
      <p:pic>
        <p:nvPicPr>
          <p:cNvPr id="4" name="Picture 3"/>
          <p:cNvPicPr>
            <a:picLocks noChangeAspect="1"/>
          </p:cNvPicPr>
          <p:nvPr/>
        </p:nvPicPr>
        <p:blipFill>
          <a:blip r:embed="rId2"/>
          <a:stretch>
            <a:fillRect/>
          </a:stretch>
        </p:blipFill>
        <p:spPr>
          <a:xfrm>
            <a:off x="7094008" y="2777068"/>
            <a:ext cx="1241350" cy="1407872"/>
          </a:xfrm>
          <a:prstGeom prst="rect">
            <a:avLst/>
          </a:prstGeom>
        </p:spPr>
      </p:pic>
    </p:spTree>
    <p:extLst>
      <p:ext uri="{BB962C8B-B14F-4D97-AF65-F5344CB8AC3E}">
        <p14:creationId xmlns:p14="http://schemas.microsoft.com/office/powerpoint/2010/main" val="2450464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dirty="0" smtClean="0">
                <a:solidFill>
                  <a:schemeClr val="accent6">
                    <a:lumMod val="75000"/>
                  </a:schemeClr>
                </a:solidFill>
              </a:rPr>
              <a:t>Step 2</a:t>
            </a:r>
            <a:endParaRPr lang="en-NZ" dirty="0">
              <a:solidFill>
                <a:schemeClr val="accent6">
                  <a:lumMod val="75000"/>
                </a:schemeClr>
              </a:solidFill>
            </a:endParaRPr>
          </a:p>
        </p:txBody>
      </p:sp>
      <p:sp>
        <p:nvSpPr>
          <p:cNvPr id="3" name="Text Placeholder 2"/>
          <p:cNvSpPr>
            <a:spLocks noGrp="1"/>
          </p:cNvSpPr>
          <p:nvPr>
            <p:ph type="body" sz="quarter" idx="16"/>
          </p:nvPr>
        </p:nvSpPr>
        <p:spPr>
          <a:xfrm>
            <a:off x="814137" y="2518019"/>
            <a:ext cx="3776151" cy="2410597"/>
          </a:xfrm>
        </p:spPr>
        <p:txBody>
          <a:bodyPr/>
          <a:lstStyle/>
          <a:p>
            <a:r>
              <a:rPr lang="en-NZ" sz="2400" dirty="0">
                <a:solidFill>
                  <a:schemeClr val="accent6">
                    <a:lumMod val="75000"/>
                  </a:schemeClr>
                </a:solidFill>
              </a:rPr>
              <a:t>Log into your Connect me account</a:t>
            </a:r>
          </a:p>
          <a:p>
            <a:endParaRPr lang="en-NZ" dirty="0"/>
          </a:p>
        </p:txBody>
      </p:sp>
      <p:sp>
        <p:nvSpPr>
          <p:cNvPr id="7" name="Rectangle 6"/>
          <p:cNvSpPr/>
          <p:nvPr/>
        </p:nvSpPr>
        <p:spPr>
          <a:xfrm>
            <a:off x="814137" y="5926727"/>
            <a:ext cx="10219944" cy="646331"/>
          </a:xfrm>
          <a:prstGeom prst="rect">
            <a:avLst/>
          </a:prstGeom>
        </p:spPr>
        <p:txBody>
          <a:bodyPr wrap="square">
            <a:spAutoFit/>
          </a:bodyPr>
          <a:lstStyle/>
          <a:p>
            <a:r>
              <a:rPr lang="en-NZ" i="1" dirty="0">
                <a:solidFill>
                  <a:schemeClr val="accent6">
                    <a:lumMod val="75000"/>
                  </a:schemeClr>
                </a:solidFill>
              </a:rPr>
              <a:t>If you do not know your username or password follow the prompts on the screen or you will need to get in touch with connect me for support</a:t>
            </a:r>
          </a:p>
        </p:txBody>
      </p:sp>
      <p:pic>
        <p:nvPicPr>
          <p:cNvPr id="4" name="Picture 3"/>
          <p:cNvPicPr>
            <a:picLocks noChangeAspect="1"/>
          </p:cNvPicPr>
          <p:nvPr/>
        </p:nvPicPr>
        <p:blipFill>
          <a:blip r:embed="rId2"/>
          <a:stretch>
            <a:fillRect/>
          </a:stretch>
        </p:blipFill>
        <p:spPr>
          <a:xfrm>
            <a:off x="4811170" y="726732"/>
            <a:ext cx="6820972" cy="4700940"/>
          </a:xfrm>
          <a:prstGeom prst="rect">
            <a:avLst/>
          </a:prstGeom>
        </p:spPr>
      </p:pic>
    </p:spTree>
    <p:extLst>
      <p:ext uri="{BB962C8B-B14F-4D97-AF65-F5344CB8AC3E}">
        <p14:creationId xmlns:p14="http://schemas.microsoft.com/office/powerpoint/2010/main" val="4210162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dirty="0" smtClean="0">
                <a:solidFill>
                  <a:schemeClr val="accent6">
                    <a:lumMod val="75000"/>
                  </a:schemeClr>
                </a:solidFill>
              </a:rPr>
              <a:t>Step 3</a:t>
            </a:r>
            <a:endParaRPr lang="en-NZ" dirty="0">
              <a:solidFill>
                <a:schemeClr val="accent6">
                  <a:lumMod val="75000"/>
                </a:schemeClr>
              </a:solidFill>
            </a:endParaRPr>
          </a:p>
        </p:txBody>
      </p:sp>
      <p:sp>
        <p:nvSpPr>
          <p:cNvPr id="3" name="Text Placeholder 2"/>
          <p:cNvSpPr>
            <a:spLocks noGrp="1"/>
          </p:cNvSpPr>
          <p:nvPr>
            <p:ph type="body" sz="quarter" idx="16"/>
          </p:nvPr>
        </p:nvSpPr>
        <p:spPr>
          <a:xfrm>
            <a:off x="519870" y="2014707"/>
            <a:ext cx="2945819" cy="2647604"/>
          </a:xfrm>
        </p:spPr>
        <p:txBody>
          <a:bodyPr>
            <a:normAutofit lnSpcReduction="10000"/>
          </a:bodyPr>
          <a:lstStyle/>
          <a:p>
            <a:pPr algn="ctr"/>
            <a:r>
              <a:rPr lang="en-NZ" sz="2800" b="0" dirty="0" smtClean="0"/>
              <a:t>On the connect me homepage</a:t>
            </a:r>
          </a:p>
          <a:p>
            <a:pPr algn="ctr"/>
            <a:r>
              <a:rPr lang="en-NZ" sz="2800" b="0" dirty="0" smtClean="0"/>
              <a:t>In </a:t>
            </a:r>
            <a:r>
              <a:rPr lang="en-NZ" sz="2800" b="0" dirty="0"/>
              <a:t>the search </a:t>
            </a:r>
            <a:r>
              <a:rPr lang="en-NZ" sz="2800" b="0" dirty="0" smtClean="0"/>
              <a:t>bar (</a:t>
            </a:r>
            <a:r>
              <a:rPr lang="en-NZ" sz="2800" b="0" dirty="0"/>
              <a:t>r</a:t>
            </a:r>
            <a:r>
              <a:rPr lang="en-NZ" sz="2800" b="0" dirty="0" smtClean="0"/>
              <a:t>ight side of page) </a:t>
            </a:r>
            <a:r>
              <a:rPr lang="en-NZ" sz="2800" b="0" dirty="0"/>
              <a:t>- search </a:t>
            </a:r>
            <a:r>
              <a:rPr lang="en-NZ" sz="2800" dirty="0"/>
              <a:t>‘</a:t>
            </a:r>
            <a:r>
              <a:rPr lang="en-NZ" sz="2800" dirty="0" err="1"/>
              <a:t>ePDRP</a:t>
            </a:r>
            <a:r>
              <a:rPr lang="en-NZ" sz="2800" dirty="0"/>
              <a:t>’ </a:t>
            </a:r>
            <a:r>
              <a:rPr lang="en-NZ" sz="2800" b="0" dirty="0"/>
              <a:t>and click </a:t>
            </a:r>
            <a:r>
              <a:rPr lang="en-NZ" sz="2800" dirty="0"/>
              <a:t>Go</a:t>
            </a:r>
          </a:p>
          <a:p>
            <a:pPr algn="ctr"/>
            <a:endParaRPr lang="en-NZ" dirty="0"/>
          </a:p>
        </p:txBody>
      </p:sp>
      <p:pic>
        <p:nvPicPr>
          <p:cNvPr id="4" name="Picture 3"/>
          <p:cNvPicPr>
            <a:picLocks noChangeAspect="1"/>
          </p:cNvPicPr>
          <p:nvPr/>
        </p:nvPicPr>
        <p:blipFill>
          <a:blip r:embed="rId2"/>
          <a:stretch>
            <a:fillRect/>
          </a:stretch>
        </p:blipFill>
        <p:spPr>
          <a:xfrm>
            <a:off x="4217818" y="981188"/>
            <a:ext cx="7575860" cy="3791303"/>
          </a:xfrm>
          <a:prstGeom prst="rect">
            <a:avLst/>
          </a:prstGeom>
        </p:spPr>
      </p:pic>
      <p:sp>
        <p:nvSpPr>
          <p:cNvPr id="6" name="Right Arrow 5"/>
          <p:cNvSpPr/>
          <p:nvPr/>
        </p:nvSpPr>
        <p:spPr>
          <a:xfrm rot="1983422">
            <a:off x="7540632" y="1240791"/>
            <a:ext cx="2566642" cy="334044"/>
          </a:xfrm>
          <a:prstGeom prst="rightArrow">
            <a:avLst/>
          </a:prstGeom>
          <a:solidFill>
            <a:schemeClr val="accent3"/>
          </a:solidFill>
          <a:ln w="38100" cap="flat" cmpd="sng" algn="ctr">
            <a:solidFill>
              <a:schemeClr val="accent6">
                <a:lumMod val="50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NZ" sz="180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 name="Right Arrow 7"/>
          <p:cNvSpPr/>
          <p:nvPr/>
        </p:nvSpPr>
        <p:spPr>
          <a:xfrm rot="19430014">
            <a:off x="7571379" y="3340845"/>
            <a:ext cx="2566642" cy="338616"/>
          </a:xfrm>
          <a:prstGeom prst="rightArrow">
            <a:avLst/>
          </a:prstGeom>
          <a:solidFill>
            <a:schemeClr val="accent3"/>
          </a:solidFill>
          <a:ln w="38100" cap="flat" cmpd="sng" algn="ctr">
            <a:solidFill>
              <a:schemeClr val="accent6">
                <a:lumMod val="50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NZ" sz="180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362202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dirty="0" smtClean="0">
                <a:solidFill>
                  <a:schemeClr val="accent6">
                    <a:lumMod val="75000"/>
                  </a:schemeClr>
                </a:solidFill>
              </a:rPr>
              <a:t>Step 4</a:t>
            </a:r>
            <a:endParaRPr lang="en-NZ" dirty="0">
              <a:solidFill>
                <a:schemeClr val="accent6">
                  <a:lumMod val="75000"/>
                </a:schemeClr>
              </a:solidFill>
            </a:endParaRPr>
          </a:p>
        </p:txBody>
      </p:sp>
      <p:sp>
        <p:nvSpPr>
          <p:cNvPr id="3" name="Text Placeholder 2"/>
          <p:cNvSpPr>
            <a:spLocks noGrp="1"/>
          </p:cNvSpPr>
          <p:nvPr>
            <p:ph type="body" sz="quarter" idx="16"/>
          </p:nvPr>
        </p:nvSpPr>
        <p:spPr/>
        <p:txBody>
          <a:bodyPr/>
          <a:lstStyle/>
          <a:p>
            <a:r>
              <a:rPr lang="en-NZ" sz="2800" b="0" dirty="0">
                <a:solidFill>
                  <a:schemeClr val="accent6">
                    <a:lumMod val="75000"/>
                  </a:schemeClr>
                </a:solidFill>
              </a:rPr>
              <a:t>click on the course </a:t>
            </a:r>
            <a:r>
              <a:rPr lang="en-NZ" sz="2800" dirty="0">
                <a:solidFill>
                  <a:schemeClr val="accent6">
                    <a:lumMod val="75000"/>
                  </a:schemeClr>
                </a:solidFill>
              </a:rPr>
              <a:t>‘Professional Development and Recognition Programme’ </a:t>
            </a:r>
          </a:p>
          <a:p>
            <a:endParaRPr lang="en-NZ" dirty="0"/>
          </a:p>
        </p:txBody>
      </p:sp>
      <p:sp>
        <p:nvSpPr>
          <p:cNvPr id="6" name="TextBox 5"/>
          <p:cNvSpPr txBox="1"/>
          <p:nvPr/>
        </p:nvSpPr>
        <p:spPr>
          <a:xfrm>
            <a:off x="1028700" y="5715000"/>
            <a:ext cx="9258300" cy="646331"/>
          </a:xfrm>
          <a:prstGeom prst="rect">
            <a:avLst/>
          </a:prstGeom>
          <a:noFill/>
        </p:spPr>
        <p:txBody>
          <a:bodyPr wrap="square" rtlCol="0">
            <a:spAutoFit/>
          </a:bodyPr>
          <a:lstStyle/>
          <a:p>
            <a:r>
              <a:rPr lang="en-NZ" i="1" dirty="0">
                <a:solidFill>
                  <a:schemeClr val="accent3">
                    <a:lumMod val="75000"/>
                  </a:schemeClr>
                </a:solidFill>
              </a:rPr>
              <a:t>Y</a:t>
            </a:r>
            <a:r>
              <a:rPr lang="en-NZ" i="1" dirty="0" smtClean="0">
                <a:solidFill>
                  <a:schemeClr val="accent3">
                    <a:lumMod val="75000"/>
                  </a:schemeClr>
                </a:solidFill>
              </a:rPr>
              <a:t>ou have all been  give access to this course page however if you cannot click into the course page please contact Saleifi to approve access.</a:t>
            </a:r>
            <a:endParaRPr lang="en-NZ" i="1" dirty="0">
              <a:solidFill>
                <a:schemeClr val="accent3">
                  <a:lumMod val="75000"/>
                </a:schemeClr>
              </a:solidFill>
            </a:endParaRPr>
          </a:p>
        </p:txBody>
      </p:sp>
      <p:pic>
        <p:nvPicPr>
          <p:cNvPr id="4" name="Picture 3"/>
          <p:cNvPicPr>
            <a:picLocks noChangeAspect="1"/>
          </p:cNvPicPr>
          <p:nvPr/>
        </p:nvPicPr>
        <p:blipFill>
          <a:blip r:embed="rId2"/>
          <a:stretch>
            <a:fillRect/>
          </a:stretch>
        </p:blipFill>
        <p:spPr>
          <a:xfrm>
            <a:off x="3866092" y="3376195"/>
            <a:ext cx="7981950" cy="1750176"/>
          </a:xfrm>
          <a:prstGeom prst="rect">
            <a:avLst/>
          </a:prstGeom>
        </p:spPr>
      </p:pic>
    </p:spTree>
    <p:extLst>
      <p:ext uri="{BB962C8B-B14F-4D97-AF65-F5344CB8AC3E}">
        <p14:creationId xmlns:p14="http://schemas.microsoft.com/office/powerpoint/2010/main" val="2940163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740985" y="405229"/>
            <a:ext cx="4944979" cy="753979"/>
          </a:xfrm>
        </p:spPr>
        <p:txBody>
          <a:bodyPr/>
          <a:lstStyle/>
          <a:p>
            <a:r>
              <a:rPr lang="en-NZ" dirty="0" smtClean="0">
                <a:solidFill>
                  <a:schemeClr val="accent6">
                    <a:lumMod val="75000"/>
                  </a:schemeClr>
                </a:solidFill>
              </a:rPr>
              <a:t>Step 5</a:t>
            </a:r>
            <a:endParaRPr lang="en-NZ" dirty="0">
              <a:solidFill>
                <a:schemeClr val="accent6">
                  <a:lumMod val="75000"/>
                </a:schemeClr>
              </a:solidFill>
            </a:endParaRPr>
          </a:p>
        </p:txBody>
      </p:sp>
      <p:sp>
        <p:nvSpPr>
          <p:cNvPr id="3" name="Text Placeholder 2"/>
          <p:cNvSpPr>
            <a:spLocks noGrp="1"/>
          </p:cNvSpPr>
          <p:nvPr>
            <p:ph type="body" sz="quarter" idx="16"/>
          </p:nvPr>
        </p:nvSpPr>
        <p:spPr>
          <a:xfrm>
            <a:off x="430090" y="1283579"/>
            <a:ext cx="4944978" cy="3826712"/>
          </a:xfrm>
        </p:spPr>
        <p:txBody>
          <a:bodyPr>
            <a:normAutofit fontScale="62500" lnSpcReduction="20000"/>
          </a:bodyPr>
          <a:lstStyle/>
          <a:p>
            <a:r>
              <a:rPr lang="en-NZ" sz="2800" dirty="0">
                <a:solidFill>
                  <a:schemeClr val="tx2"/>
                </a:solidFill>
              </a:rPr>
              <a:t>You should end up on this page to start accessing </a:t>
            </a:r>
            <a:r>
              <a:rPr lang="en-NZ" sz="2800" dirty="0" smtClean="0">
                <a:solidFill>
                  <a:schemeClr val="tx2"/>
                </a:solidFill>
              </a:rPr>
              <a:t> </a:t>
            </a:r>
            <a:r>
              <a:rPr lang="en-NZ" sz="2800" dirty="0">
                <a:solidFill>
                  <a:schemeClr val="tx2"/>
                </a:solidFill>
              </a:rPr>
              <a:t>Healthcare e-Portfolio</a:t>
            </a:r>
          </a:p>
          <a:p>
            <a:endParaRPr lang="en-NZ" sz="2800" dirty="0"/>
          </a:p>
          <a:p>
            <a:pPr marL="342900" indent="-342900">
              <a:buFont typeface="+mj-lt"/>
              <a:buAutoNum type="arabicPeriod"/>
            </a:pPr>
            <a:r>
              <a:rPr lang="en-NZ" sz="2800" b="0" dirty="0" smtClean="0">
                <a:solidFill>
                  <a:schemeClr val="accent6">
                    <a:lumMod val="75000"/>
                  </a:schemeClr>
                </a:solidFill>
              </a:rPr>
              <a:t>Read </a:t>
            </a:r>
            <a:r>
              <a:rPr lang="en-NZ" sz="2800" b="0" dirty="0">
                <a:solidFill>
                  <a:schemeClr val="accent6">
                    <a:lumMod val="75000"/>
                  </a:schemeClr>
                </a:solidFill>
              </a:rPr>
              <a:t>all </a:t>
            </a:r>
            <a:r>
              <a:rPr lang="en-NZ" sz="2800" b="0" dirty="0" smtClean="0">
                <a:solidFill>
                  <a:schemeClr val="accent6">
                    <a:lumMod val="75000"/>
                  </a:schemeClr>
                </a:solidFill>
              </a:rPr>
              <a:t>information </a:t>
            </a:r>
            <a:r>
              <a:rPr lang="en-NZ" sz="2800" b="0" dirty="0">
                <a:solidFill>
                  <a:schemeClr val="accent6">
                    <a:lumMod val="75000"/>
                  </a:schemeClr>
                </a:solidFill>
              </a:rPr>
              <a:t>and follow the prompts to </a:t>
            </a:r>
            <a:r>
              <a:rPr lang="en-NZ" sz="2800" b="0" dirty="0" smtClean="0">
                <a:solidFill>
                  <a:schemeClr val="accent6">
                    <a:lumMod val="75000"/>
                  </a:schemeClr>
                </a:solidFill>
              </a:rPr>
              <a:t>access Healthcare </a:t>
            </a:r>
            <a:r>
              <a:rPr lang="en-NZ" sz="2800" b="0" dirty="0">
                <a:solidFill>
                  <a:schemeClr val="accent6">
                    <a:lumMod val="75000"/>
                  </a:schemeClr>
                </a:solidFill>
              </a:rPr>
              <a:t>e-Portfolio</a:t>
            </a:r>
          </a:p>
          <a:p>
            <a:pPr marL="342900" indent="-342900">
              <a:buFont typeface="+mj-lt"/>
              <a:buAutoNum type="arabicPeriod"/>
            </a:pPr>
            <a:endParaRPr lang="en-NZ" sz="2800" dirty="0">
              <a:solidFill>
                <a:schemeClr val="accent6">
                  <a:lumMod val="75000"/>
                </a:schemeClr>
              </a:solidFill>
            </a:endParaRPr>
          </a:p>
          <a:p>
            <a:pPr marL="342900" indent="-342900">
              <a:buFont typeface="+mj-lt"/>
              <a:buAutoNum type="arabicPeriod"/>
            </a:pPr>
            <a:r>
              <a:rPr lang="en-NZ" sz="2800" b="0" dirty="0">
                <a:solidFill>
                  <a:schemeClr val="accent6">
                    <a:lumMod val="75000"/>
                  </a:schemeClr>
                </a:solidFill>
              </a:rPr>
              <a:t>Once you have read the </a:t>
            </a:r>
            <a:r>
              <a:rPr lang="en-NZ" sz="2800" b="0" dirty="0" smtClean="0">
                <a:solidFill>
                  <a:schemeClr val="accent6">
                    <a:lumMod val="75000"/>
                  </a:schemeClr>
                </a:solidFill>
              </a:rPr>
              <a:t>information, </a:t>
            </a:r>
            <a:r>
              <a:rPr lang="en-NZ" sz="2800" b="0" dirty="0">
                <a:solidFill>
                  <a:schemeClr val="accent6">
                    <a:lumMod val="75000"/>
                  </a:schemeClr>
                </a:solidFill>
              </a:rPr>
              <a:t>under the heading </a:t>
            </a:r>
            <a:r>
              <a:rPr lang="en-NZ" sz="2800" dirty="0">
                <a:solidFill>
                  <a:schemeClr val="accent6">
                    <a:lumMod val="75000"/>
                  </a:schemeClr>
                </a:solidFill>
              </a:rPr>
              <a:t>Getting Started </a:t>
            </a:r>
            <a:r>
              <a:rPr lang="en-NZ" sz="2800" b="0" dirty="0">
                <a:solidFill>
                  <a:schemeClr val="accent6">
                    <a:lumMod val="75000"/>
                  </a:schemeClr>
                </a:solidFill>
              </a:rPr>
              <a:t>you need </a:t>
            </a:r>
            <a:r>
              <a:rPr lang="en-NZ" sz="2800" b="0" dirty="0" smtClean="0">
                <a:solidFill>
                  <a:schemeClr val="accent6">
                    <a:lumMod val="75000"/>
                  </a:schemeClr>
                </a:solidFill>
              </a:rPr>
              <a:t>to click </a:t>
            </a:r>
            <a:r>
              <a:rPr lang="en-NZ" sz="2800" dirty="0">
                <a:solidFill>
                  <a:schemeClr val="accent6">
                    <a:lumMod val="75000"/>
                  </a:schemeClr>
                </a:solidFill>
              </a:rPr>
              <a:t>Click here to start </a:t>
            </a:r>
            <a:r>
              <a:rPr lang="en-NZ" sz="2800" b="0" dirty="0">
                <a:solidFill>
                  <a:schemeClr val="accent6">
                    <a:lumMod val="75000"/>
                  </a:schemeClr>
                </a:solidFill>
              </a:rPr>
              <a:t>– this will take you to the healthcare e-portfolio page</a:t>
            </a:r>
          </a:p>
          <a:p>
            <a:pPr marL="342900" indent="-342900">
              <a:buFont typeface="+mj-lt"/>
              <a:buAutoNum type="arabicPeriod"/>
            </a:pPr>
            <a:endParaRPr lang="en-NZ" sz="2800" b="0" dirty="0"/>
          </a:p>
          <a:p>
            <a:pPr marL="342900" indent="-342900">
              <a:buFont typeface="+mj-lt"/>
              <a:buAutoNum type="arabicPeriod"/>
            </a:pPr>
            <a:r>
              <a:rPr lang="en-NZ" sz="2800" b="0" dirty="0">
                <a:solidFill>
                  <a:srgbClr val="FF0000"/>
                </a:solidFill>
              </a:rPr>
              <a:t>Please note </a:t>
            </a:r>
            <a:r>
              <a:rPr lang="en-NZ" sz="2800" b="0" dirty="0">
                <a:solidFill>
                  <a:schemeClr val="accent6">
                    <a:lumMod val="75000"/>
                  </a:schemeClr>
                </a:solidFill>
              </a:rPr>
              <a:t>the first time you access Healthcare e-portfolio you will be asked a data workforce question please follow the prompts.</a:t>
            </a:r>
          </a:p>
          <a:p>
            <a:endParaRPr lang="en-NZ" dirty="0"/>
          </a:p>
        </p:txBody>
      </p:sp>
      <p:sp>
        <p:nvSpPr>
          <p:cNvPr id="8" name="Rectangle 7"/>
          <p:cNvSpPr/>
          <p:nvPr/>
        </p:nvSpPr>
        <p:spPr>
          <a:xfrm>
            <a:off x="521208" y="5570589"/>
            <a:ext cx="11146536" cy="923330"/>
          </a:xfrm>
          <a:prstGeom prst="rect">
            <a:avLst/>
          </a:prstGeom>
        </p:spPr>
        <p:txBody>
          <a:bodyPr wrap="square">
            <a:spAutoFit/>
          </a:bodyPr>
          <a:lstStyle/>
          <a:p>
            <a:r>
              <a:rPr lang="en-NZ" i="1" dirty="0">
                <a:solidFill>
                  <a:schemeClr val="accent6">
                    <a:lumMod val="50000"/>
                  </a:schemeClr>
                </a:solidFill>
              </a:rPr>
              <a:t>Once you have read the page you can click on the click here to start tab </a:t>
            </a:r>
            <a:r>
              <a:rPr lang="en-NZ" i="1" dirty="0" smtClean="0">
                <a:solidFill>
                  <a:schemeClr val="accent6">
                    <a:lumMod val="50000"/>
                  </a:schemeClr>
                </a:solidFill>
              </a:rPr>
              <a:t>this </a:t>
            </a:r>
            <a:r>
              <a:rPr lang="en-NZ" i="1" dirty="0">
                <a:solidFill>
                  <a:schemeClr val="accent6">
                    <a:lumMod val="50000"/>
                  </a:schemeClr>
                </a:solidFill>
              </a:rPr>
              <a:t>will only show for first time accessing, the next time you log in to the portfolio you will see an option ‘Open my Healthcare portfolio’ which you will click to access the </a:t>
            </a:r>
            <a:r>
              <a:rPr lang="en-NZ" i="1" dirty="0" smtClean="0">
                <a:solidFill>
                  <a:schemeClr val="accent6">
                    <a:lumMod val="50000"/>
                  </a:schemeClr>
                </a:solidFill>
              </a:rPr>
              <a:t>healthcare portfolio</a:t>
            </a:r>
            <a:endParaRPr lang="en-NZ" i="1" dirty="0">
              <a:solidFill>
                <a:schemeClr val="accent6">
                  <a:lumMod val="50000"/>
                </a:schemeClr>
              </a:solidFill>
            </a:endParaRPr>
          </a:p>
        </p:txBody>
      </p:sp>
      <p:pic>
        <p:nvPicPr>
          <p:cNvPr id="4" name="Picture 3"/>
          <p:cNvPicPr>
            <a:picLocks noChangeAspect="1"/>
          </p:cNvPicPr>
          <p:nvPr/>
        </p:nvPicPr>
        <p:blipFill>
          <a:blip r:embed="rId2"/>
          <a:stretch>
            <a:fillRect/>
          </a:stretch>
        </p:blipFill>
        <p:spPr>
          <a:xfrm>
            <a:off x="5567092" y="1159208"/>
            <a:ext cx="6441260" cy="4025056"/>
          </a:xfrm>
          <a:prstGeom prst="rect">
            <a:avLst/>
          </a:prstGeom>
        </p:spPr>
      </p:pic>
      <p:sp>
        <p:nvSpPr>
          <p:cNvPr id="10" name="Right Arrow 9"/>
          <p:cNvSpPr/>
          <p:nvPr/>
        </p:nvSpPr>
        <p:spPr>
          <a:xfrm>
            <a:off x="5147734" y="3571292"/>
            <a:ext cx="1919168" cy="224176"/>
          </a:xfrm>
          <a:prstGeom prst="rightArrow">
            <a:avLst/>
          </a:prstGeom>
          <a:solidFill>
            <a:schemeClr val="accent3"/>
          </a:solidFill>
          <a:ln w="38100" cap="flat" cmpd="sng" algn="ctr">
            <a:solidFill>
              <a:schemeClr val="accent6">
                <a:lumMod val="50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NZ" sz="180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802605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2202362" y="699092"/>
            <a:ext cx="10634151" cy="753979"/>
          </a:xfrm>
        </p:spPr>
        <p:txBody>
          <a:bodyPr/>
          <a:lstStyle/>
          <a:p>
            <a:r>
              <a:rPr lang="en-NZ" sz="3600" dirty="0">
                <a:solidFill>
                  <a:schemeClr val="accent6">
                    <a:lumMod val="75000"/>
                  </a:schemeClr>
                </a:solidFill>
              </a:rPr>
              <a:t>Healthcare </a:t>
            </a:r>
            <a:r>
              <a:rPr lang="en-NZ" sz="3600" dirty="0" smtClean="0">
                <a:solidFill>
                  <a:schemeClr val="accent6">
                    <a:lumMod val="75000"/>
                  </a:schemeClr>
                </a:solidFill>
              </a:rPr>
              <a:t>portfolio </a:t>
            </a:r>
            <a:r>
              <a:rPr lang="en-NZ" sz="3600" dirty="0">
                <a:solidFill>
                  <a:schemeClr val="accent6">
                    <a:lumMod val="75000"/>
                  </a:schemeClr>
                </a:solidFill>
              </a:rPr>
              <a:t>homepage</a:t>
            </a:r>
          </a:p>
        </p:txBody>
      </p:sp>
      <p:pic>
        <p:nvPicPr>
          <p:cNvPr id="3" name="Picture 2"/>
          <p:cNvPicPr>
            <a:picLocks noChangeAspect="1"/>
          </p:cNvPicPr>
          <p:nvPr/>
        </p:nvPicPr>
        <p:blipFill>
          <a:blip r:embed="rId2"/>
          <a:stretch>
            <a:fillRect/>
          </a:stretch>
        </p:blipFill>
        <p:spPr>
          <a:xfrm>
            <a:off x="1016000" y="1677989"/>
            <a:ext cx="9591954" cy="4622548"/>
          </a:xfrm>
          <a:prstGeom prst="rect">
            <a:avLst/>
          </a:prstGeom>
        </p:spPr>
      </p:pic>
    </p:spTree>
    <p:extLst>
      <p:ext uri="{BB962C8B-B14F-4D97-AF65-F5344CB8AC3E}">
        <p14:creationId xmlns:p14="http://schemas.microsoft.com/office/powerpoint/2010/main" val="1002678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dirty="0" smtClean="0">
                <a:solidFill>
                  <a:schemeClr val="accent3">
                    <a:lumMod val="75000"/>
                  </a:schemeClr>
                </a:solidFill>
              </a:rPr>
              <a:t>Step 6</a:t>
            </a:r>
            <a:endParaRPr lang="en-NZ" dirty="0">
              <a:solidFill>
                <a:schemeClr val="accent3">
                  <a:lumMod val="75000"/>
                </a:schemeClr>
              </a:solidFill>
            </a:endParaRPr>
          </a:p>
        </p:txBody>
      </p:sp>
      <p:sp>
        <p:nvSpPr>
          <p:cNvPr id="3" name="Text Placeholder 2"/>
          <p:cNvSpPr>
            <a:spLocks noGrp="1"/>
          </p:cNvSpPr>
          <p:nvPr>
            <p:ph type="body" sz="quarter" idx="16"/>
          </p:nvPr>
        </p:nvSpPr>
        <p:spPr>
          <a:xfrm>
            <a:off x="814138" y="2124827"/>
            <a:ext cx="4157912" cy="3961648"/>
          </a:xfrm>
        </p:spPr>
        <p:txBody>
          <a:bodyPr/>
          <a:lstStyle/>
          <a:p>
            <a:r>
              <a:rPr lang="en-NZ" dirty="0">
                <a:solidFill>
                  <a:schemeClr val="accent6">
                    <a:lumMod val="75000"/>
                  </a:schemeClr>
                </a:solidFill>
              </a:rPr>
              <a:t>Once you are in the Healthcare e-portfolio homepage please click the envelope icon in the top right corner</a:t>
            </a:r>
          </a:p>
          <a:p>
            <a:endParaRPr lang="en-NZ" dirty="0"/>
          </a:p>
        </p:txBody>
      </p:sp>
      <p:pic>
        <p:nvPicPr>
          <p:cNvPr id="5" name="Picture 4"/>
          <p:cNvPicPr>
            <a:picLocks noChangeAspect="1"/>
          </p:cNvPicPr>
          <p:nvPr/>
        </p:nvPicPr>
        <p:blipFill>
          <a:blip r:embed="rId2"/>
          <a:stretch>
            <a:fillRect/>
          </a:stretch>
        </p:blipFill>
        <p:spPr>
          <a:xfrm>
            <a:off x="5564187" y="3265487"/>
            <a:ext cx="5667375" cy="923925"/>
          </a:xfrm>
          <a:prstGeom prst="rect">
            <a:avLst/>
          </a:prstGeom>
        </p:spPr>
      </p:pic>
      <p:pic>
        <p:nvPicPr>
          <p:cNvPr id="6" name="Picture 5"/>
          <p:cNvPicPr>
            <a:picLocks noChangeAspect="1"/>
          </p:cNvPicPr>
          <p:nvPr/>
        </p:nvPicPr>
        <p:blipFill>
          <a:blip r:embed="rId3"/>
          <a:stretch>
            <a:fillRect/>
          </a:stretch>
        </p:blipFill>
        <p:spPr>
          <a:xfrm>
            <a:off x="10016458" y="3315737"/>
            <a:ext cx="731583" cy="774259"/>
          </a:xfrm>
          <a:prstGeom prst="rect">
            <a:avLst/>
          </a:prstGeom>
        </p:spPr>
      </p:pic>
      <p:pic>
        <p:nvPicPr>
          <p:cNvPr id="7" name="Picture 6"/>
          <p:cNvPicPr>
            <a:picLocks noChangeAspect="1"/>
          </p:cNvPicPr>
          <p:nvPr/>
        </p:nvPicPr>
        <p:blipFill>
          <a:blip r:embed="rId4"/>
          <a:stretch>
            <a:fillRect/>
          </a:stretch>
        </p:blipFill>
        <p:spPr>
          <a:xfrm>
            <a:off x="9004434" y="3830011"/>
            <a:ext cx="1377815" cy="1359526"/>
          </a:xfrm>
          <a:prstGeom prst="rect">
            <a:avLst/>
          </a:prstGeom>
        </p:spPr>
      </p:pic>
    </p:spTree>
    <p:extLst>
      <p:ext uri="{BB962C8B-B14F-4D97-AF65-F5344CB8AC3E}">
        <p14:creationId xmlns:p14="http://schemas.microsoft.com/office/powerpoint/2010/main" val="2147185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dirty="0" smtClean="0">
                <a:solidFill>
                  <a:schemeClr val="accent3">
                    <a:lumMod val="75000"/>
                  </a:schemeClr>
                </a:solidFill>
              </a:rPr>
              <a:t>Step 7</a:t>
            </a:r>
            <a:endParaRPr lang="en-NZ" dirty="0">
              <a:solidFill>
                <a:schemeClr val="accent3">
                  <a:lumMod val="75000"/>
                </a:schemeClr>
              </a:solidFill>
            </a:endParaRPr>
          </a:p>
        </p:txBody>
      </p:sp>
      <p:sp>
        <p:nvSpPr>
          <p:cNvPr id="3" name="Text Placeholder 2"/>
          <p:cNvSpPr>
            <a:spLocks noGrp="1"/>
          </p:cNvSpPr>
          <p:nvPr>
            <p:ph type="body" sz="quarter" idx="16"/>
          </p:nvPr>
        </p:nvSpPr>
        <p:spPr>
          <a:xfrm>
            <a:off x="814138" y="2124827"/>
            <a:ext cx="3300662" cy="3826712"/>
          </a:xfrm>
        </p:spPr>
        <p:txBody>
          <a:bodyPr>
            <a:normAutofit fontScale="77500" lnSpcReduction="20000"/>
          </a:bodyPr>
          <a:lstStyle/>
          <a:p>
            <a:r>
              <a:rPr lang="en-NZ" sz="3200" dirty="0">
                <a:solidFill>
                  <a:schemeClr val="accent6">
                    <a:lumMod val="75000"/>
                  </a:schemeClr>
                </a:solidFill>
              </a:rPr>
              <a:t>A message like this will appear click on the inbox message</a:t>
            </a:r>
          </a:p>
          <a:p>
            <a:endParaRPr lang="en-NZ" sz="3200" dirty="0"/>
          </a:p>
          <a:p>
            <a:endParaRPr lang="en-NZ" sz="3200" dirty="0"/>
          </a:p>
          <a:p>
            <a:endParaRPr lang="en-NZ" sz="3200" dirty="0"/>
          </a:p>
          <a:p>
            <a:endParaRPr lang="en-NZ" sz="3200" dirty="0"/>
          </a:p>
          <a:p>
            <a:endParaRPr lang="en-NZ" sz="3200" b="0" dirty="0"/>
          </a:p>
          <a:p>
            <a:r>
              <a:rPr lang="en-NZ" sz="3200" b="0" dirty="0">
                <a:solidFill>
                  <a:schemeClr val="accent6">
                    <a:lumMod val="75000"/>
                  </a:schemeClr>
                </a:solidFill>
              </a:rPr>
              <a:t>Then click </a:t>
            </a:r>
            <a:r>
              <a:rPr lang="en-NZ" sz="3200" dirty="0">
                <a:solidFill>
                  <a:schemeClr val="accent6">
                    <a:lumMod val="75000"/>
                  </a:schemeClr>
                </a:solidFill>
              </a:rPr>
              <a:t>Collection</a:t>
            </a:r>
          </a:p>
          <a:p>
            <a:endParaRPr lang="en-NZ" dirty="0"/>
          </a:p>
        </p:txBody>
      </p:sp>
      <p:pic>
        <p:nvPicPr>
          <p:cNvPr id="5" name="Picture 4"/>
          <p:cNvPicPr>
            <a:picLocks noChangeAspect="1"/>
          </p:cNvPicPr>
          <p:nvPr/>
        </p:nvPicPr>
        <p:blipFill>
          <a:blip r:embed="rId2"/>
          <a:stretch>
            <a:fillRect/>
          </a:stretch>
        </p:blipFill>
        <p:spPr>
          <a:xfrm>
            <a:off x="4921285" y="1469844"/>
            <a:ext cx="6492803" cy="1585097"/>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4218964" y="4436119"/>
            <a:ext cx="5253649" cy="2100134"/>
          </a:xfrm>
          <a:prstGeom prst="rect">
            <a:avLst/>
          </a:prstGeom>
          <a:ln>
            <a:solidFill>
              <a:schemeClr val="tx1"/>
            </a:solid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4095750" y="2737922"/>
            <a:ext cx="835224" cy="317019"/>
          </a:xfrm>
          <a:prstGeom prst="rect">
            <a:avLst/>
          </a:prstGeom>
        </p:spPr>
      </p:pic>
      <p:pic>
        <p:nvPicPr>
          <p:cNvPr id="8" name="Picture 7"/>
          <p:cNvPicPr>
            <a:picLocks noChangeAspect="1"/>
          </p:cNvPicPr>
          <p:nvPr/>
        </p:nvPicPr>
        <p:blipFill>
          <a:blip r:embed="rId4"/>
          <a:stretch>
            <a:fillRect/>
          </a:stretch>
        </p:blipFill>
        <p:spPr>
          <a:xfrm>
            <a:off x="3279576" y="6072754"/>
            <a:ext cx="835224" cy="317019"/>
          </a:xfrm>
          <a:prstGeom prst="rect">
            <a:avLst/>
          </a:prstGeom>
        </p:spPr>
      </p:pic>
      <p:pic>
        <p:nvPicPr>
          <p:cNvPr id="9" name="Picture 8"/>
          <p:cNvPicPr>
            <a:picLocks noChangeAspect="1"/>
          </p:cNvPicPr>
          <p:nvPr/>
        </p:nvPicPr>
        <p:blipFill>
          <a:blip r:embed="rId5"/>
          <a:stretch>
            <a:fillRect/>
          </a:stretch>
        </p:blipFill>
        <p:spPr>
          <a:xfrm>
            <a:off x="4691197" y="5811167"/>
            <a:ext cx="757237" cy="269526"/>
          </a:xfrm>
          <a:prstGeom prst="rect">
            <a:avLst/>
          </a:prstGeom>
        </p:spPr>
      </p:pic>
    </p:spTree>
    <p:extLst>
      <p:ext uri="{BB962C8B-B14F-4D97-AF65-F5344CB8AC3E}">
        <p14:creationId xmlns:p14="http://schemas.microsoft.com/office/powerpoint/2010/main" val="321989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NZ" sz="2800" dirty="0"/>
              <a:t>E-PORTFOLIO SHARED</a:t>
            </a:r>
          </a:p>
        </p:txBody>
      </p:sp>
      <p:sp>
        <p:nvSpPr>
          <p:cNvPr id="3" name="Text Placeholder 2"/>
          <p:cNvSpPr>
            <a:spLocks noGrp="1"/>
          </p:cNvSpPr>
          <p:nvPr>
            <p:ph type="body" sz="quarter" idx="16"/>
          </p:nvPr>
        </p:nvSpPr>
        <p:spPr>
          <a:xfrm>
            <a:off x="285500" y="1500771"/>
            <a:ext cx="4343650" cy="4821739"/>
          </a:xfrm>
        </p:spPr>
        <p:txBody>
          <a:bodyPr>
            <a:normAutofit fontScale="62500" lnSpcReduction="20000"/>
          </a:bodyPr>
          <a:lstStyle/>
          <a:p>
            <a:r>
              <a:rPr lang="en-NZ" sz="2900" b="0" dirty="0">
                <a:solidFill>
                  <a:schemeClr val="accent6">
                    <a:lumMod val="75000"/>
                  </a:schemeClr>
                </a:solidFill>
              </a:rPr>
              <a:t>After clicking collection this will take you to the portfolio shared with you. From here you can start going through the shared portfolio pages.</a:t>
            </a:r>
          </a:p>
          <a:p>
            <a:endParaRPr lang="en-NZ" sz="2900" b="0" dirty="0"/>
          </a:p>
          <a:p>
            <a:r>
              <a:rPr lang="en-NZ" sz="2900" b="0" dirty="0">
                <a:solidFill>
                  <a:schemeClr val="accent6">
                    <a:lumMod val="75000"/>
                  </a:schemeClr>
                </a:solidFill>
              </a:rPr>
              <a:t>When you receive the portfolio </a:t>
            </a:r>
            <a:r>
              <a:rPr lang="en-NZ" sz="2900" b="0" dirty="0">
                <a:solidFill>
                  <a:srgbClr val="FF0000"/>
                </a:solidFill>
              </a:rPr>
              <a:t>all pages EXCEPT for the domain pages should be signed </a:t>
            </a:r>
            <a:r>
              <a:rPr lang="en-NZ" sz="2900" b="0" dirty="0" smtClean="0">
                <a:solidFill>
                  <a:srgbClr val="FF0000"/>
                </a:solidFill>
              </a:rPr>
              <a:t>off</a:t>
            </a:r>
            <a:r>
              <a:rPr lang="en-NZ" sz="2900" b="0" dirty="0">
                <a:solidFill>
                  <a:srgbClr val="FF0000"/>
                </a:solidFill>
              </a:rPr>
              <a:t> </a:t>
            </a:r>
            <a:r>
              <a:rPr lang="en-NZ" sz="2900" b="0" dirty="0" smtClean="0">
                <a:solidFill>
                  <a:srgbClr val="FF0000"/>
                </a:solidFill>
              </a:rPr>
              <a:t>(green ticks under sign off)</a:t>
            </a:r>
            <a:endParaRPr lang="en-NZ" sz="2900" b="0" dirty="0"/>
          </a:p>
          <a:p>
            <a:endParaRPr lang="en-NZ" sz="2900" b="0" dirty="0">
              <a:solidFill>
                <a:schemeClr val="accent6">
                  <a:lumMod val="75000"/>
                </a:schemeClr>
              </a:solidFill>
            </a:endParaRPr>
          </a:p>
          <a:p>
            <a:r>
              <a:rPr lang="en-NZ" sz="2900" b="0" dirty="0">
                <a:solidFill>
                  <a:schemeClr val="accent6">
                    <a:lumMod val="75000"/>
                  </a:schemeClr>
                </a:solidFill>
              </a:rPr>
              <a:t>If the nurse signs </a:t>
            </a:r>
            <a:r>
              <a:rPr lang="en-NZ" sz="2900" b="0" dirty="0" smtClean="0">
                <a:solidFill>
                  <a:schemeClr val="accent6">
                    <a:lumMod val="75000"/>
                  </a:schemeClr>
                </a:solidFill>
              </a:rPr>
              <a:t>off the </a:t>
            </a:r>
            <a:r>
              <a:rPr lang="en-NZ" sz="2900" b="0" dirty="0">
                <a:solidFill>
                  <a:schemeClr val="accent6">
                    <a:lumMod val="75000"/>
                  </a:schemeClr>
                </a:solidFill>
              </a:rPr>
              <a:t>domain pages you will not be able to add your peer assessment. The nurse only signs off the domain pages once the peer assessment is finished and before it is sent to the manager for verification.</a:t>
            </a:r>
          </a:p>
          <a:p>
            <a:endParaRPr lang="en-NZ" sz="2900" b="0" dirty="0">
              <a:solidFill>
                <a:schemeClr val="accent6">
                  <a:lumMod val="75000"/>
                </a:schemeClr>
              </a:solidFill>
            </a:endParaRPr>
          </a:p>
          <a:p>
            <a:r>
              <a:rPr lang="en-NZ" sz="2900" b="0" dirty="0">
                <a:solidFill>
                  <a:schemeClr val="accent6">
                    <a:lumMod val="75000"/>
                  </a:schemeClr>
                </a:solidFill>
              </a:rPr>
              <a:t>Verification of the portfolio is the final step completed by the manager – peer assessors do not need to worry about this</a:t>
            </a:r>
          </a:p>
          <a:p>
            <a:endParaRPr lang="en-NZ" dirty="0"/>
          </a:p>
        </p:txBody>
      </p:sp>
      <p:pic>
        <p:nvPicPr>
          <p:cNvPr id="5" name="Picture 4"/>
          <p:cNvPicPr>
            <a:picLocks noChangeAspect="1"/>
          </p:cNvPicPr>
          <p:nvPr/>
        </p:nvPicPr>
        <p:blipFill>
          <a:blip r:embed="rId2"/>
          <a:stretch>
            <a:fillRect/>
          </a:stretch>
        </p:blipFill>
        <p:spPr>
          <a:xfrm>
            <a:off x="5025399" y="1216941"/>
            <a:ext cx="6741060" cy="4636002"/>
          </a:xfrm>
          <a:prstGeom prst="rect">
            <a:avLst/>
          </a:prstGeom>
        </p:spPr>
      </p:pic>
    </p:spTree>
    <p:extLst>
      <p:ext uri="{BB962C8B-B14F-4D97-AF65-F5344CB8AC3E}">
        <p14:creationId xmlns:p14="http://schemas.microsoft.com/office/powerpoint/2010/main" val="2479710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8015538" cy="753979"/>
          </a:xfrm>
        </p:spPr>
        <p:txBody>
          <a:bodyPr/>
          <a:lstStyle/>
          <a:p>
            <a:r>
              <a:rPr lang="en-NZ" sz="3200" dirty="0" smtClean="0">
                <a:solidFill>
                  <a:schemeClr val="accent6">
                    <a:lumMod val="75000"/>
                  </a:schemeClr>
                </a:solidFill>
              </a:rPr>
              <a:t>How to add a peer assessment</a:t>
            </a:r>
          </a:p>
          <a:p>
            <a:endParaRPr lang="en-NZ" dirty="0">
              <a:solidFill>
                <a:schemeClr val="accent6">
                  <a:lumMod val="75000"/>
                </a:schemeClr>
              </a:solidFill>
            </a:endParaRPr>
          </a:p>
        </p:txBody>
      </p:sp>
      <p:sp>
        <p:nvSpPr>
          <p:cNvPr id="3" name="Text Placeholder 2"/>
          <p:cNvSpPr>
            <a:spLocks noGrp="1"/>
          </p:cNvSpPr>
          <p:nvPr>
            <p:ph type="body" sz="quarter" idx="16"/>
          </p:nvPr>
        </p:nvSpPr>
        <p:spPr>
          <a:xfrm>
            <a:off x="814137" y="1800226"/>
            <a:ext cx="10187237" cy="4829174"/>
          </a:xfrm>
        </p:spPr>
        <p:txBody>
          <a:bodyPr>
            <a:normAutofit/>
          </a:bodyPr>
          <a:lstStyle/>
          <a:p>
            <a:pPr marL="342900" indent="-342900">
              <a:buFont typeface="Arial" panose="020B0604020202020204" pitchFamily="34" charset="0"/>
              <a:buChar char="•"/>
            </a:pPr>
            <a:r>
              <a:rPr lang="en-NZ" sz="1700" b="0" dirty="0" smtClean="0">
                <a:solidFill>
                  <a:schemeClr val="accent6">
                    <a:lumMod val="75000"/>
                  </a:schemeClr>
                </a:solidFill>
              </a:rPr>
              <a:t>Click on the domain pages to start adding in your peer assessment</a:t>
            </a:r>
          </a:p>
          <a:p>
            <a:pPr marL="342900" indent="-342900">
              <a:buFont typeface="Arial" panose="020B0604020202020204" pitchFamily="34" charset="0"/>
              <a:buChar char="•"/>
            </a:pPr>
            <a:r>
              <a:rPr lang="en-NZ" sz="1700" b="0" dirty="0" smtClean="0">
                <a:solidFill>
                  <a:schemeClr val="accent6">
                    <a:lumMod val="75000"/>
                  </a:schemeClr>
                </a:solidFill>
              </a:rPr>
              <a:t>Under </a:t>
            </a:r>
            <a:r>
              <a:rPr lang="en-NZ" sz="1700" b="0" dirty="0">
                <a:solidFill>
                  <a:schemeClr val="accent6">
                    <a:lumMod val="75000"/>
                  </a:schemeClr>
                </a:solidFill>
              </a:rPr>
              <a:t>each competency next to the self assessment section there is a peer assessment section</a:t>
            </a:r>
          </a:p>
          <a:p>
            <a:pPr marL="342900" indent="-342900">
              <a:buFont typeface="Arial" panose="020B0604020202020204" pitchFamily="34" charset="0"/>
              <a:buChar char="•"/>
            </a:pPr>
            <a:r>
              <a:rPr lang="en-NZ" sz="1700" b="0" dirty="0">
                <a:solidFill>
                  <a:schemeClr val="accent6">
                    <a:lumMod val="75000"/>
                  </a:schemeClr>
                </a:solidFill>
              </a:rPr>
              <a:t>Click the Add peer assessment </a:t>
            </a:r>
            <a:r>
              <a:rPr lang="en-NZ" sz="1700" b="0" dirty="0" smtClean="0">
                <a:solidFill>
                  <a:schemeClr val="accent6">
                    <a:lumMod val="75000"/>
                  </a:schemeClr>
                </a:solidFill>
              </a:rPr>
              <a:t>icon</a:t>
            </a:r>
            <a:endParaRPr lang="en-NZ" sz="1700" b="0" dirty="0">
              <a:solidFill>
                <a:schemeClr val="accent6">
                  <a:lumMod val="75000"/>
                </a:schemeClr>
              </a:solidFill>
            </a:endParaRPr>
          </a:p>
          <a:p>
            <a:pPr marL="342900" indent="-342900">
              <a:buFont typeface="Arial" panose="020B0604020202020204" pitchFamily="34" charset="0"/>
              <a:buChar char="•"/>
            </a:pPr>
            <a:r>
              <a:rPr lang="en-NZ" sz="1700" b="0" dirty="0">
                <a:solidFill>
                  <a:schemeClr val="accent6">
                    <a:lumMod val="75000"/>
                  </a:schemeClr>
                </a:solidFill>
              </a:rPr>
              <a:t>Add your example to the paragraph block section please </a:t>
            </a:r>
            <a:r>
              <a:rPr lang="en-NZ" sz="1700" b="0" dirty="0" smtClean="0">
                <a:solidFill>
                  <a:schemeClr val="accent6">
                    <a:lumMod val="75000"/>
                  </a:schemeClr>
                </a:solidFill>
              </a:rPr>
              <a:t>state </a:t>
            </a:r>
            <a:r>
              <a:rPr lang="en-NZ" sz="1700" b="0" dirty="0">
                <a:solidFill>
                  <a:schemeClr val="accent6">
                    <a:lumMod val="75000"/>
                  </a:schemeClr>
                </a:solidFill>
              </a:rPr>
              <a:t>the indicator you will answer, followed by your </a:t>
            </a:r>
            <a:r>
              <a:rPr lang="en-NZ" sz="1700" b="0" dirty="0" smtClean="0">
                <a:solidFill>
                  <a:schemeClr val="accent6">
                    <a:lumMod val="75000"/>
                  </a:schemeClr>
                </a:solidFill>
              </a:rPr>
              <a:t>example </a:t>
            </a:r>
            <a:r>
              <a:rPr lang="en-NZ" sz="1700" b="0" i="1" dirty="0" smtClean="0">
                <a:solidFill>
                  <a:schemeClr val="accent6">
                    <a:lumMod val="75000"/>
                  </a:schemeClr>
                </a:solidFill>
              </a:rPr>
              <a:t>e.g. Indicator A:  how does the nurse meet this example......</a:t>
            </a:r>
          </a:p>
          <a:p>
            <a:pPr marL="342900" indent="-342900">
              <a:buFont typeface="Arial" panose="020B0604020202020204" pitchFamily="34" charset="0"/>
              <a:buChar char="•"/>
            </a:pPr>
            <a:r>
              <a:rPr lang="en-NZ" sz="1700" b="0" dirty="0" smtClean="0">
                <a:solidFill>
                  <a:schemeClr val="accent6">
                    <a:lumMod val="75000"/>
                  </a:schemeClr>
                </a:solidFill>
              </a:rPr>
              <a:t>You can either save your example as a draft and come back and complete at a later time (the portfolio holder will not be able to see this ) </a:t>
            </a:r>
            <a:r>
              <a:rPr lang="en-NZ" sz="1700" dirty="0" smtClean="0">
                <a:solidFill>
                  <a:schemeClr val="accent6">
                    <a:lumMod val="75000"/>
                  </a:schemeClr>
                </a:solidFill>
              </a:rPr>
              <a:t>OR</a:t>
            </a:r>
            <a:r>
              <a:rPr lang="en-NZ" sz="1700" b="0" dirty="0" smtClean="0">
                <a:solidFill>
                  <a:schemeClr val="accent6">
                    <a:lumMod val="75000"/>
                  </a:schemeClr>
                </a:solidFill>
              </a:rPr>
              <a:t> if you have finished writing your example you can click </a:t>
            </a:r>
            <a:r>
              <a:rPr lang="en-NZ" sz="1700" dirty="0" smtClean="0">
                <a:solidFill>
                  <a:schemeClr val="accent6">
                    <a:lumMod val="75000"/>
                  </a:schemeClr>
                </a:solidFill>
              </a:rPr>
              <a:t>Publish </a:t>
            </a:r>
            <a:r>
              <a:rPr lang="en-NZ" sz="1700" b="0" dirty="0" smtClean="0">
                <a:solidFill>
                  <a:schemeClr val="accent6">
                    <a:lumMod val="75000"/>
                  </a:schemeClr>
                </a:solidFill>
              </a:rPr>
              <a:t>and the portfolio holder will be able to see this.</a:t>
            </a:r>
          </a:p>
          <a:p>
            <a:pPr marL="342900" indent="-342900">
              <a:buFont typeface="Arial" panose="020B0604020202020204" pitchFamily="34" charset="0"/>
              <a:buChar char="•"/>
            </a:pPr>
            <a:r>
              <a:rPr lang="en-NZ" sz="1700" b="0" dirty="0" smtClean="0">
                <a:solidFill>
                  <a:schemeClr val="accent6">
                    <a:lumMod val="75000"/>
                  </a:schemeClr>
                </a:solidFill>
              </a:rPr>
              <a:t>To </a:t>
            </a:r>
            <a:r>
              <a:rPr lang="en-NZ" sz="1700" b="0" dirty="0">
                <a:solidFill>
                  <a:schemeClr val="accent6">
                    <a:lumMod val="75000"/>
                  </a:schemeClr>
                </a:solidFill>
              </a:rPr>
              <a:t>edit your peer assessment from draft or published go back to your example click the pencil icon to edit or the rubbish bin icon to delete </a:t>
            </a:r>
            <a:endParaRPr lang="en-NZ" sz="1700" b="0" dirty="0" smtClean="0">
              <a:solidFill>
                <a:schemeClr val="accent6">
                  <a:lumMod val="75000"/>
                </a:schemeClr>
              </a:solidFill>
            </a:endParaRPr>
          </a:p>
          <a:p>
            <a:endParaRPr lang="en-NZ" sz="1700" b="0" dirty="0">
              <a:solidFill>
                <a:schemeClr val="accent6">
                  <a:lumMod val="75000"/>
                </a:schemeClr>
              </a:solidFill>
            </a:endParaRPr>
          </a:p>
          <a:p>
            <a:pPr marL="342900" indent="-342900">
              <a:buFont typeface="Arial" panose="020B0604020202020204" pitchFamily="34" charset="0"/>
              <a:buChar char="•"/>
            </a:pPr>
            <a:r>
              <a:rPr lang="en-NZ" sz="1700" b="0" dirty="0">
                <a:solidFill>
                  <a:srgbClr val="FF0000"/>
                </a:solidFill>
              </a:rPr>
              <a:t>If you find that the nurse needs to provide additional information to meet the example provided in their self-assessment you can add this feedback to the peer assessment block and publish for them to </a:t>
            </a:r>
            <a:r>
              <a:rPr lang="en-NZ" sz="1700" b="0" dirty="0" smtClean="0">
                <a:solidFill>
                  <a:srgbClr val="FF0000"/>
                </a:solidFill>
              </a:rPr>
              <a:t>see. Once </a:t>
            </a:r>
            <a:r>
              <a:rPr lang="en-NZ" sz="1700" b="0" dirty="0">
                <a:solidFill>
                  <a:srgbClr val="FF0000"/>
                </a:solidFill>
              </a:rPr>
              <a:t>the changes have been made and you agree that it meets the indicator then you remove your feedback by editing the peer assessment </a:t>
            </a:r>
            <a:r>
              <a:rPr lang="en-NZ" sz="1700" b="0" dirty="0" smtClean="0">
                <a:solidFill>
                  <a:srgbClr val="FF0000"/>
                </a:solidFill>
              </a:rPr>
              <a:t>section and removing your feedback.</a:t>
            </a:r>
            <a:endParaRPr lang="en-NZ" sz="1700" b="0" dirty="0">
              <a:solidFill>
                <a:srgbClr val="FF0000"/>
              </a:solidFill>
            </a:endParaRPr>
          </a:p>
          <a:p>
            <a:endParaRPr lang="en-NZ" dirty="0"/>
          </a:p>
        </p:txBody>
      </p:sp>
      <p:pic>
        <p:nvPicPr>
          <p:cNvPr id="5" name="Picture 4"/>
          <p:cNvPicPr>
            <a:picLocks noChangeAspect="1"/>
          </p:cNvPicPr>
          <p:nvPr/>
        </p:nvPicPr>
        <p:blipFill>
          <a:blip r:embed="rId2"/>
          <a:stretch>
            <a:fillRect/>
          </a:stretch>
        </p:blipFill>
        <p:spPr>
          <a:xfrm>
            <a:off x="4821906" y="2512299"/>
            <a:ext cx="1390008" cy="347502"/>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4875907" y="4570849"/>
            <a:ext cx="890093" cy="347502"/>
          </a:xfrm>
          <a:prstGeom prst="rect">
            <a:avLst/>
          </a:prstGeom>
          <a:ln>
            <a:solidFill>
              <a:schemeClr val="tx1"/>
            </a:solidFill>
          </a:ln>
        </p:spPr>
      </p:pic>
    </p:spTree>
    <p:extLst>
      <p:ext uri="{BB962C8B-B14F-4D97-AF65-F5344CB8AC3E}">
        <p14:creationId xmlns:p14="http://schemas.microsoft.com/office/powerpoint/2010/main" val="3008322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10387263" cy="753979"/>
          </a:xfrm>
        </p:spPr>
        <p:txBody>
          <a:bodyPr/>
          <a:lstStyle/>
          <a:p>
            <a:r>
              <a:rPr lang="en-NZ" sz="2800" dirty="0">
                <a:solidFill>
                  <a:schemeClr val="accent6">
                    <a:lumMod val="75000"/>
                  </a:schemeClr>
                </a:solidFill>
              </a:rPr>
              <a:t>Asking for additional information to meet portfolio assessment requirements</a:t>
            </a:r>
          </a:p>
        </p:txBody>
      </p:sp>
      <p:sp>
        <p:nvSpPr>
          <p:cNvPr id="3" name="Text Placeholder 2"/>
          <p:cNvSpPr>
            <a:spLocks noGrp="1"/>
          </p:cNvSpPr>
          <p:nvPr>
            <p:ph type="body" sz="quarter" idx="16"/>
          </p:nvPr>
        </p:nvSpPr>
        <p:spPr>
          <a:xfrm>
            <a:off x="814138" y="2124827"/>
            <a:ext cx="8515600" cy="3826712"/>
          </a:xfrm>
        </p:spPr>
        <p:txBody>
          <a:bodyPr>
            <a:normAutofit/>
          </a:bodyPr>
          <a:lstStyle/>
          <a:p>
            <a:pPr marL="285750" indent="-285750">
              <a:buFont typeface="Arial" panose="020B0604020202020204" pitchFamily="34" charset="0"/>
              <a:buChar char="•"/>
            </a:pPr>
            <a:r>
              <a:rPr lang="en-NZ" sz="1800" b="0" dirty="0">
                <a:solidFill>
                  <a:schemeClr val="accent6">
                    <a:lumMod val="75000"/>
                  </a:schemeClr>
                </a:solidFill>
              </a:rPr>
              <a:t>You can add your feedback asking for additional information in the add peer assessment block and publish this so that the portfolio holder can see this</a:t>
            </a:r>
            <a:r>
              <a:rPr lang="en-NZ" sz="1800" b="0" dirty="0" smtClean="0">
                <a:solidFill>
                  <a:schemeClr val="accent6">
                    <a:lumMod val="75000"/>
                  </a:schemeClr>
                </a:solidFill>
              </a:rPr>
              <a:t>.</a:t>
            </a:r>
          </a:p>
          <a:p>
            <a:pPr marL="285750" indent="-285750">
              <a:buFont typeface="Arial" panose="020B0604020202020204" pitchFamily="34" charset="0"/>
              <a:buChar char="•"/>
            </a:pPr>
            <a:endParaRPr lang="en-NZ" sz="1800" b="0" dirty="0">
              <a:solidFill>
                <a:schemeClr val="accent6">
                  <a:lumMod val="75000"/>
                </a:schemeClr>
              </a:solidFill>
            </a:endParaRPr>
          </a:p>
          <a:p>
            <a:pPr marL="285750" indent="-285750">
              <a:buFont typeface="Arial" panose="020B0604020202020204" pitchFamily="34" charset="0"/>
              <a:buChar char="•"/>
            </a:pPr>
            <a:r>
              <a:rPr lang="en-NZ" sz="1800" b="0" dirty="0">
                <a:solidFill>
                  <a:schemeClr val="accent6">
                    <a:lumMod val="75000"/>
                  </a:schemeClr>
                </a:solidFill>
              </a:rPr>
              <a:t>Once the changes have been made the nurse should inform you to review, once you are happy with the additional information to meet the performance indicator you can remove your feedback and leave your peer assessment</a:t>
            </a:r>
            <a:r>
              <a:rPr lang="en-NZ" sz="1800" b="0" dirty="0" smtClean="0">
                <a:solidFill>
                  <a:schemeClr val="accent6">
                    <a:lumMod val="75000"/>
                  </a:schemeClr>
                </a:solidFill>
              </a:rPr>
              <a:t>.</a:t>
            </a:r>
          </a:p>
          <a:p>
            <a:endParaRPr lang="en-NZ" sz="1800" b="0" dirty="0">
              <a:solidFill>
                <a:schemeClr val="accent6">
                  <a:lumMod val="75000"/>
                </a:schemeClr>
              </a:solidFill>
            </a:endParaRPr>
          </a:p>
          <a:p>
            <a:pPr marL="285750" indent="-285750">
              <a:buFont typeface="Arial" panose="020B0604020202020204" pitchFamily="34" charset="0"/>
              <a:buChar char="•"/>
            </a:pPr>
            <a:r>
              <a:rPr lang="en-NZ" sz="1800" b="0" dirty="0">
                <a:solidFill>
                  <a:schemeClr val="accent6">
                    <a:lumMod val="75000"/>
                  </a:schemeClr>
                </a:solidFill>
              </a:rPr>
              <a:t>Please note I do encourage you to also maintain verbal communication if changes are required</a:t>
            </a:r>
            <a:r>
              <a:rPr lang="en-NZ" sz="1800" b="0" dirty="0" smtClean="0">
                <a:solidFill>
                  <a:schemeClr val="accent6">
                    <a:lumMod val="75000"/>
                  </a:schemeClr>
                </a:solidFill>
              </a:rPr>
              <a:t>. Make sure to discuss this with the nurse rather than expecting them to see you feedback.</a:t>
            </a:r>
            <a:endParaRPr lang="en-NZ" sz="1800" b="0" dirty="0">
              <a:solidFill>
                <a:schemeClr val="accent6">
                  <a:lumMod val="75000"/>
                </a:schemeClr>
              </a:solidFill>
            </a:endParaRPr>
          </a:p>
          <a:p>
            <a:endParaRPr lang="en-NZ" dirty="0"/>
          </a:p>
        </p:txBody>
      </p:sp>
    </p:spTree>
    <p:extLst>
      <p:ext uri="{BB962C8B-B14F-4D97-AF65-F5344CB8AC3E}">
        <p14:creationId xmlns:p14="http://schemas.microsoft.com/office/powerpoint/2010/main" val="723310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10215813" cy="753979"/>
          </a:xfrm>
        </p:spPr>
        <p:txBody>
          <a:bodyPr/>
          <a:lstStyle/>
          <a:p>
            <a:r>
              <a:rPr lang="en-NZ" dirty="0">
                <a:solidFill>
                  <a:schemeClr val="accent6">
                    <a:lumMod val="75000"/>
                  </a:schemeClr>
                </a:solidFill>
              </a:rPr>
              <a:t>Helpful ways to start your examples:</a:t>
            </a:r>
          </a:p>
        </p:txBody>
      </p:sp>
      <p:sp>
        <p:nvSpPr>
          <p:cNvPr id="3" name="Text Placeholder 2"/>
          <p:cNvSpPr>
            <a:spLocks noGrp="1"/>
          </p:cNvSpPr>
          <p:nvPr>
            <p:ph type="body" sz="quarter" idx="16"/>
          </p:nvPr>
        </p:nvSpPr>
        <p:spPr>
          <a:xfrm>
            <a:off x="814138" y="2124826"/>
            <a:ext cx="10215812" cy="4618874"/>
          </a:xfrm>
        </p:spPr>
        <p:txBody>
          <a:bodyPr>
            <a:normAutofit/>
          </a:bodyPr>
          <a:lstStyle/>
          <a:p>
            <a:endParaRPr lang="en-NZ" sz="1900" b="0" dirty="0" smtClean="0">
              <a:solidFill>
                <a:schemeClr val="tx1"/>
              </a:solidFill>
            </a:endParaRPr>
          </a:p>
          <a:p>
            <a:r>
              <a:rPr lang="en-NZ" sz="1900" b="0" dirty="0">
                <a:solidFill>
                  <a:schemeClr val="tx1"/>
                </a:solidFill>
              </a:rPr>
              <a:t>information about </a:t>
            </a:r>
            <a:r>
              <a:rPr lang="en-NZ" sz="1900" b="0" u="sng" dirty="0">
                <a:solidFill>
                  <a:schemeClr val="tx1"/>
                </a:solidFill>
              </a:rPr>
              <a:t>what the nurse does</a:t>
            </a:r>
            <a:r>
              <a:rPr lang="en-NZ" sz="1900" b="0" dirty="0">
                <a:solidFill>
                  <a:schemeClr val="tx1"/>
                </a:solidFill>
              </a:rPr>
              <a:t>, e.g.</a:t>
            </a:r>
          </a:p>
          <a:p>
            <a:pPr lvl="0"/>
            <a:r>
              <a:rPr lang="en-NZ" sz="1900" b="0" dirty="0">
                <a:solidFill>
                  <a:schemeClr val="accent6">
                    <a:lumMod val="75000"/>
                  </a:schemeClr>
                </a:solidFill>
              </a:rPr>
              <a:t>I have observed Nurse X.....</a:t>
            </a:r>
            <a:r>
              <a:rPr lang="en-NZ" sz="1900" b="0" i="1" dirty="0">
                <a:solidFill>
                  <a:schemeClr val="accent6">
                    <a:lumMod val="75000"/>
                  </a:schemeClr>
                </a:solidFill>
              </a:rPr>
              <a:t>doing what</a:t>
            </a:r>
            <a:endParaRPr lang="en-NZ" sz="1900" b="0" dirty="0">
              <a:solidFill>
                <a:schemeClr val="accent6">
                  <a:lumMod val="75000"/>
                </a:schemeClr>
              </a:solidFill>
            </a:endParaRPr>
          </a:p>
          <a:p>
            <a:pPr lvl="0"/>
            <a:r>
              <a:rPr lang="en-NZ" sz="1900" b="0" dirty="0">
                <a:solidFill>
                  <a:schemeClr val="accent6">
                    <a:lumMod val="75000"/>
                  </a:schemeClr>
                </a:solidFill>
              </a:rPr>
              <a:t>Nurse X communicates/assesses/precepts effectively by ..... </a:t>
            </a:r>
            <a:r>
              <a:rPr lang="en-NZ" sz="1900" b="0" i="1" dirty="0">
                <a:solidFill>
                  <a:schemeClr val="accent6">
                    <a:lumMod val="75000"/>
                  </a:schemeClr>
                </a:solidFill>
              </a:rPr>
              <a:t>doing what</a:t>
            </a:r>
            <a:endParaRPr lang="en-NZ" sz="1900" b="0" dirty="0">
              <a:solidFill>
                <a:schemeClr val="accent6">
                  <a:lumMod val="75000"/>
                </a:schemeClr>
              </a:solidFill>
            </a:endParaRPr>
          </a:p>
          <a:p>
            <a:pPr lvl="0"/>
            <a:r>
              <a:rPr lang="en-NZ" sz="1900" b="0" dirty="0">
                <a:solidFill>
                  <a:schemeClr val="accent6">
                    <a:lumMod val="75000"/>
                  </a:schemeClr>
                </a:solidFill>
              </a:rPr>
              <a:t>Nurse X meets the indicator by ..... </a:t>
            </a:r>
            <a:r>
              <a:rPr lang="en-NZ" sz="1900" b="0" i="1" dirty="0">
                <a:solidFill>
                  <a:schemeClr val="accent6">
                    <a:lumMod val="75000"/>
                  </a:schemeClr>
                </a:solidFill>
              </a:rPr>
              <a:t>doing what</a:t>
            </a:r>
            <a:endParaRPr lang="en-NZ" sz="1900" b="0" dirty="0">
              <a:solidFill>
                <a:schemeClr val="accent6">
                  <a:lumMod val="75000"/>
                </a:schemeClr>
              </a:solidFill>
            </a:endParaRPr>
          </a:p>
          <a:p>
            <a:pPr lvl="0"/>
            <a:r>
              <a:rPr lang="en-NZ" sz="1900" b="0" dirty="0">
                <a:solidFill>
                  <a:schemeClr val="accent6">
                    <a:lumMod val="75000"/>
                  </a:schemeClr>
                </a:solidFill>
              </a:rPr>
              <a:t>Nurse X has completed the learning package on direction and delegation</a:t>
            </a:r>
          </a:p>
          <a:p>
            <a:r>
              <a:rPr lang="en-NZ" sz="1900" b="0" dirty="0">
                <a:solidFill>
                  <a:schemeClr val="tx1"/>
                </a:solidFill>
              </a:rPr>
              <a:t>..then </a:t>
            </a:r>
            <a:r>
              <a:rPr lang="en-NZ" sz="1900" b="0" u="sng" dirty="0">
                <a:solidFill>
                  <a:schemeClr val="tx1"/>
                </a:solidFill>
              </a:rPr>
              <a:t>HOW Nurse X does it</a:t>
            </a:r>
            <a:r>
              <a:rPr lang="en-NZ" sz="1900" b="0" dirty="0">
                <a:solidFill>
                  <a:schemeClr val="tx1"/>
                </a:solidFill>
              </a:rPr>
              <a:t>...</a:t>
            </a:r>
          </a:p>
          <a:p>
            <a:r>
              <a:rPr lang="en-NZ" sz="1900" b="0" dirty="0">
                <a:solidFill>
                  <a:schemeClr val="accent6">
                    <a:lumMod val="75000"/>
                  </a:schemeClr>
                </a:solidFill>
              </a:rPr>
              <a:t>How do they do what they do – both in behaviour and in action, e.g.</a:t>
            </a:r>
          </a:p>
          <a:p>
            <a:pPr lvl="0"/>
            <a:r>
              <a:rPr lang="en-NZ" sz="1900" b="0" dirty="0">
                <a:solidFill>
                  <a:schemeClr val="accent6">
                    <a:lumMod val="75000"/>
                  </a:schemeClr>
                </a:solidFill>
              </a:rPr>
              <a:t>Nurse X has completed the learning package on direction and delegation. She uses the 5 rights of delegation to delegate safely and effectively and always considers the scope or role, skill mix and patient acuity before delegating. When providing direction, Nurse X is supportive and encouraging of others to learn new skills. </a:t>
            </a:r>
          </a:p>
          <a:p>
            <a:endParaRPr lang="en-NZ" dirty="0"/>
          </a:p>
        </p:txBody>
      </p:sp>
    </p:spTree>
    <p:extLst>
      <p:ext uri="{BB962C8B-B14F-4D97-AF65-F5344CB8AC3E}">
        <p14:creationId xmlns:p14="http://schemas.microsoft.com/office/powerpoint/2010/main" val="813334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8101263" cy="753979"/>
          </a:xfrm>
        </p:spPr>
        <p:txBody>
          <a:bodyPr/>
          <a:lstStyle/>
          <a:p>
            <a:r>
              <a:rPr lang="en-NZ" dirty="0">
                <a:solidFill>
                  <a:schemeClr val="accent6">
                    <a:lumMod val="75000"/>
                  </a:schemeClr>
                </a:solidFill>
              </a:rPr>
              <a:t>Friendly reminder</a:t>
            </a:r>
          </a:p>
        </p:txBody>
      </p:sp>
      <p:sp>
        <p:nvSpPr>
          <p:cNvPr id="3" name="Text Placeholder 2"/>
          <p:cNvSpPr>
            <a:spLocks noGrp="1"/>
          </p:cNvSpPr>
          <p:nvPr>
            <p:ph type="body" sz="quarter" idx="16"/>
          </p:nvPr>
        </p:nvSpPr>
        <p:spPr>
          <a:xfrm>
            <a:off x="814137" y="2124827"/>
            <a:ext cx="9101387" cy="4204536"/>
          </a:xfrm>
        </p:spPr>
        <p:txBody>
          <a:bodyPr>
            <a:normAutofit/>
          </a:bodyPr>
          <a:lstStyle/>
          <a:p>
            <a:r>
              <a:rPr lang="en-NZ" sz="1800" b="0" dirty="0">
                <a:solidFill>
                  <a:schemeClr val="accent6">
                    <a:lumMod val="75000"/>
                  </a:schemeClr>
                </a:solidFill>
              </a:rPr>
              <a:t>The Capital &amp; Coast PDRP programme is approved by NCNZ and therefore completion of the requirements provides exemption from recertification audit by Nursing Council</a:t>
            </a:r>
            <a:r>
              <a:rPr lang="en-NZ" sz="1800" b="0" dirty="0" smtClean="0">
                <a:solidFill>
                  <a:schemeClr val="accent6">
                    <a:lumMod val="75000"/>
                  </a:schemeClr>
                </a:solidFill>
              </a:rPr>
              <a:t>.</a:t>
            </a:r>
          </a:p>
          <a:p>
            <a:endParaRPr lang="en-NZ" sz="1800" b="0" dirty="0">
              <a:solidFill>
                <a:schemeClr val="accent6">
                  <a:lumMod val="75000"/>
                </a:schemeClr>
              </a:solidFill>
            </a:endParaRPr>
          </a:p>
          <a:p>
            <a:r>
              <a:rPr lang="en-NZ" sz="1800" b="0" dirty="0">
                <a:solidFill>
                  <a:schemeClr val="accent6">
                    <a:lumMod val="75000"/>
                  </a:schemeClr>
                </a:solidFill>
              </a:rPr>
              <a:t>It is a NCNZ requirement for approved PDRP programmes that nurses have two assessments against the competencies for their scope of practice every 3 years. </a:t>
            </a:r>
            <a:endParaRPr lang="en-NZ" sz="1800" b="0" dirty="0" smtClean="0">
              <a:solidFill>
                <a:schemeClr val="accent6">
                  <a:lumMod val="75000"/>
                </a:schemeClr>
              </a:solidFill>
            </a:endParaRPr>
          </a:p>
          <a:p>
            <a:endParaRPr lang="en-NZ" sz="1800" b="0" dirty="0">
              <a:solidFill>
                <a:schemeClr val="accent6">
                  <a:lumMod val="75000"/>
                </a:schemeClr>
              </a:solidFill>
            </a:endParaRPr>
          </a:p>
          <a:p>
            <a:r>
              <a:rPr lang="en-NZ" sz="1800" b="0" dirty="0">
                <a:solidFill>
                  <a:schemeClr val="accent6">
                    <a:lumMod val="75000"/>
                  </a:schemeClr>
                </a:solidFill>
              </a:rPr>
              <a:t>Therefore, as a peer assessor, information about how you know that the nurses practice meets the selected indicator from each competency, and specific examples of what the nurse does to meet each indicator is required.</a:t>
            </a:r>
          </a:p>
          <a:p>
            <a:endParaRPr lang="en-NZ" dirty="0"/>
          </a:p>
        </p:txBody>
      </p:sp>
    </p:spTree>
    <p:extLst>
      <p:ext uri="{BB962C8B-B14F-4D97-AF65-F5344CB8AC3E}">
        <p14:creationId xmlns:p14="http://schemas.microsoft.com/office/powerpoint/2010/main" val="3587453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814137" y="782219"/>
            <a:ext cx="8601326" cy="753979"/>
          </a:xfrm>
        </p:spPr>
        <p:txBody>
          <a:bodyPr/>
          <a:lstStyle/>
          <a:p>
            <a:r>
              <a:rPr lang="en-NZ" sz="4000" dirty="0" smtClean="0">
                <a:solidFill>
                  <a:schemeClr val="accent6">
                    <a:lumMod val="75000"/>
                  </a:schemeClr>
                </a:solidFill>
              </a:rPr>
              <a:t>Peer Assessment Completed</a:t>
            </a:r>
            <a:endParaRPr lang="en-NZ" sz="4000" dirty="0">
              <a:solidFill>
                <a:schemeClr val="accent6">
                  <a:lumMod val="75000"/>
                </a:schemeClr>
              </a:solidFill>
            </a:endParaRPr>
          </a:p>
        </p:txBody>
      </p:sp>
      <p:sp>
        <p:nvSpPr>
          <p:cNvPr id="3" name="Text Placeholder 2"/>
          <p:cNvSpPr>
            <a:spLocks noGrp="1"/>
          </p:cNvSpPr>
          <p:nvPr>
            <p:ph type="body" sz="quarter" idx="16"/>
          </p:nvPr>
        </p:nvSpPr>
        <p:spPr>
          <a:xfrm>
            <a:off x="814137" y="1867651"/>
            <a:ext cx="9844337" cy="4233111"/>
          </a:xfrm>
        </p:spPr>
        <p:txBody>
          <a:bodyPr>
            <a:normAutofit/>
          </a:bodyPr>
          <a:lstStyle/>
          <a:p>
            <a:r>
              <a:rPr lang="en-NZ" dirty="0">
                <a:solidFill>
                  <a:schemeClr val="accent6">
                    <a:lumMod val="75000"/>
                  </a:schemeClr>
                </a:solidFill>
              </a:rPr>
              <a:t>Once the peer assessment is complete</a:t>
            </a:r>
            <a:r>
              <a:rPr lang="en-NZ" dirty="0" smtClean="0">
                <a:solidFill>
                  <a:schemeClr val="accent6">
                    <a:lumMod val="75000"/>
                  </a:schemeClr>
                </a:solidFill>
              </a:rPr>
              <a:t>:</a:t>
            </a:r>
          </a:p>
          <a:p>
            <a:endParaRPr lang="en-NZ" dirty="0">
              <a:solidFill>
                <a:schemeClr val="accent6">
                  <a:lumMod val="75000"/>
                </a:schemeClr>
              </a:solidFill>
            </a:endParaRPr>
          </a:p>
          <a:p>
            <a:pPr marL="457200" indent="-457200">
              <a:buFont typeface="Arial" panose="020B0604020202020204" pitchFamily="34" charset="0"/>
              <a:buChar char="•"/>
            </a:pPr>
            <a:r>
              <a:rPr lang="en-NZ" sz="1800" b="0" dirty="0">
                <a:solidFill>
                  <a:schemeClr val="accent6">
                    <a:lumMod val="75000"/>
                  </a:schemeClr>
                </a:solidFill>
              </a:rPr>
              <a:t>The portfolio holder will be able to see this however please also let them know that you have completed your peer assessment</a:t>
            </a:r>
          </a:p>
          <a:p>
            <a:pPr marL="457200" indent="-457200">
              <a:buFont typeface="Arial" panose="020B0604020202020204" pitchFamily="34" charset="0"/>
              <a:buChar char="•"/>
            </a:pPr>
            <a:r>
              <a:rPr lang="en-NZ" sz="1800" b="0" dirty="0">
                <a:solidFill>
                  <a:schemeClr val="accent6">
                    <a:lumMod val="75000"/>
                  </a:schemeClr>
                </a:solidFill>
              </a:rPr>
              <a:t>The portfolio holder will then sign off the domain pages once peer assessment is complete and confirmed by the peer assessor</a:t>
            </a:r>
          </a:p>
          <a:p>
            <a:pPr marL="457200" indent="-457200">
              <a:buFont typeface="Arial" panose="020B0604020202020204" pitchFamily="34" charset="0"/>
              <a:buChar char="•"/>
            </a:pPr>
            <a:r>
              <a:rPr lang="en-NZ" sz="1800" b="0" dirty="0">
                <a:solidFill>
                  <a:schemeClr val="accent6">
                    <a:lumMod val="75000"/>
                  </a:schemeClr>
                </a:solidFill>
              </a:rPr>
              <a:t>The next step is for the portfolio holder to share the portfolio with the Team Leader to </a:t>
            </a:r>
            <a:r>
              <a:rPr lang="en-NZ" sz="1800" b="0" dirty="0" smtClean="0">
                <a:solidFill>
                  <a:schemeClr val="accent6">
                    <a:lumMod val="75000"/>
                  </a:schemeClr>
                </a:solidFill>
              </a:rPr>
              <a:t>verify and endorse </a:t>
            </a:r>
            <a:r>
              <a:rPr lang="en-NZ" sz="1800" b="0" dirty="0">
                <a:solidFill>
                  <a:schemeClr val="accent6">
                    <a:lumMod val="75000"/>
                  </a:schemeClr>
                </a:solidFill>
              </a:rPr>
              <a:t>the portfolio. </a:t>
            </a:r>
          </a:p>
          <a:p>
            <a:endParaRPr lang="en-NZ" dirty="0"/>
          </a:p>
        </p:txBody>
      </p:sp>
    </p:spTree>
    <p:extLst>
      <p:ext uri="{BB962C8B-B14F-4D97-AF65-F5344CB8AC3E}">
        <p14:creationId xmlns:p14="http://schemas.microsoft.com/office/powerpoint/2010/main" val="2531459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NZ" sz="1400" dirty="0" smtClean="0"/>
              <a:t>If you require further support please contact the Nurse Coordinator Professional Development </a:t>
            </a:r>
            <a:endParaRPr lang="en-NZ" sz="1400" dirty="0"/>
          </a:p>
        </p:txBody>
      </p:sp>
    </p:spTree>
    <p:extLst>
      <p:ext uri="{BB962C8B-B14F-4D97-AF65-F5344CB8AC3E}">
        <p14:creationId xmlns:p14="http://schemas.microsoft.com/office/powerpoint/2010/main" val="466687445"/>
      </p:ext>
    </p:extLst>
  </p:cSld>
  <p:clrMapOvr>
    <a:masterClrMapping/>
  </p:clrMapOvr>
</p:sld>
</file>

<file path=ppt/theme/theme1.xml><?xml version="1.0" encoding="utf-8"?>
<a:theme xmlns:a="http://schemas.openxmlformats.org/drawingml/2006/main" name="Office Theme">
  <a:themeElements>
    <a:clrScheme name="Custom 27">
      <a:dk1>
        <a:srgbClr val="09050A"/>
      </a:dk1>
      <a:lt1>
        <a:srgbClr val="FFFFFF"/>
      </a:lt1>
      <a:dk2>
        <a:srgbClr val="28222B"/>
      </a:dk2>
      <a:lt2>
        <a:srgbClr val="00AFB9"/>
      </a:lt2>
      <a:accent1>
        <a:srgbClr val="CCEAEE"/>
      </a:accent1>
      <a:accent2>
        <a:srgbClr val="3F3958"/>
      </a:accent2>
      <a:accent3>
        <a:srgbClr val="00AFB9"/>
      </a:accent3>
      <a:accent4>
        <a:srgbClr val="CCEAEE"/>
      </a:accent4>
      <a:accent5>
        <a:srgbClr val="453C45"/>
      </a:accent5>
      <a:accent6>
        <a:srgbClr val="00AFB9"/>
      </a:accent6>
      <a:hlink>
        <a:srgbClr val="CCEAEE"/>
      </a:hlink>
      <a:folHlink>
        <a:srgbClr val="00AF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31D6049-B423-4F51-A5BD-0EC3FDC1CB12}" vid="{E9584AC9-F26B-4732-9F70-27ED381AFA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7d0ce9-7428-4816-8433-d369bf1bba18" xsi:nil="true"/>
    <lcf76f155ced4ddcb4097134ff3c332f xmlns="5d595540-a73b-49e6-82c1-5fd6aaf499b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A46A50885EC048B287429F53CF821F" ma:contentTypeVersion="15" ma:contentTypeDescription="Create a new document." ma:contentTypeScope="" ma:versionID="a14b16c3fc7368d28a6739b2a76b99bd">
  <xsd:schema xmlns:xsd="http://www.w3.org/2001/XMLSchema" xmlns:xs="http://www.w3.org/2001/XMLSchema" xmlns:p="http://schemas.microsoft.com/office/2006/metadata/properties" xmlns:ns2="5d595540-a73b-49e6-82c1-5fd6aaf499b1" xmlns:ns3="927d0ce9-7428-4816-8433-d369bf1bba18" targetNamespace="http://schemas.microsoft.com/office/2006/metadata/properties" ma:root="true" ma:fieldsID="5028608b7e6e31a47fcf5a3c19924692" ns2:_="" ns3:_="">
    <xsd:import namespace="5d595540-a73b-49e6-82c1-5fd6aaf499b1"/>
    <xsd:import namespace="927d0ce9-7428-4816-8433-d369bf1bba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595540-a73b-49e6-82c1-5fd6aaf499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e2f16f6-2bc6-4909-936e-c18616ac06a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d0ce9-7428-4816-8433-d369bf1bba1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00f68fd-bdc3-42c1-b6d7-513122a6b78d}" ma:internalName="TaxCatchAll" ma:showField="CatchAllData" ma:web="927d0ce9-7428-4816-8433-d369bf1bba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0E989B-5355-49FA-B47C-7B7DCDB15E6B}">
  <ds:schemaRefs>
    <ds:schemaRef ds:uri="http://schemas.microsoft.com/sharepoint/v3/contenttype/forms"/>
  </ds:schemaRefs>
</ds:datastoreItem>
</file>

<file path=customXml/itemProps2.xml><?xml version="1.0" encoding="utf-8"?>
<ds:datastoreItem xmlns:ds="http://schemas.openxmlformats.org/officeDocument/2006/customXml" ds:itemID="{23BB4929-EC00-408E-801F-D8744109D007}">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5d595540-a73b-49e6-82c1-5fd6aaf499b1"/>
    <ds:schemaRef ds:uri="http://purl.org/dc/terms/"/>
    <ds:schemaRef ds:uri="http://purl.org/dc/dcmitype/"/>
    <ds:schemaRef ds:uri="http://schemas.microsoft.com/office/infopath/2007/PartnerControls"/>
    <ds:schemaRef ds:uri="927d0ce9-7428-4816-8433-d369bf1bba18"/>
    <ds:schemaRef ds:uri="http://www.w3.org/XML/1998/namespace"/>
  </ds:schemaRefs>
</ds:datastoreItem>
</file>

<file path=customXml/itemProps3.xml><?xml version="1.0" encoding="utf-8"?>
<ds:datastoreItem xmlns:ds="http://schemas.openxmlformats.org/officeDocument/2006/customXml" ds:itemID="{C2A510BD-5F97-4133-8D52-CC0970934B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595540-a73b-49e6-82c1-5fd6aaf499b1"/>
    <ds:schemaRef ds:uri="927d0ce9-7428-4816-8433-d369bf1bba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CCHV_TeWhatuOra_PPT_template</Template>
  <TotalTime>383</TotalTime>
  <Words>1836</Words>
  <Application>Microsoft Office PowerPoint</Application>
  <PresentationFormat>Widescreen</PresentationFormat>
  <Paragraphs>152</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Comic Sans MS</vt:lpstr>
      <vt:lpstr>Gill Sans MT</vt:lpstr>
      <vt:lpstr>Wingdings 2</vt:lpstr>
      <vt:lpstr>Office Theme</vt:lpstr>
      <vt:lpstr>Capital Coast PDRP Electronic PDRP Competent Peer Assessor</vt:lpstr>
      <vt:lpstr>Introduction Guide to PDRP Healthcare  E-portfolio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access the shared  e-portfolio as the Peer Assessor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you require further support please contact the Nurse Coordinator Professional Development </vt:lpstr>
    </vt:vector>
  </TitlesOfParts>
  <Company>3DHB ICT Department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&amp; Coast Electronic Portfolio Competent</dc:title>
  <dc:creator>Saleifi Reriti  [CCDHB]</dc:creator>
  <cp:lastModifiedBy>Sara Robinson  [CCDHB]</cp:lastModifiedBy>
  <cp:revision>29</cp:revision>
  <dcterms:created xsi:type="dcterms:W3CDTF">2023-02-13T22:27:40Z</dcterms:created>
  <dcterms:modified xsi:type="dcterms:W3CDTF">2023-08-04T06:56:42Z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0x01010006A46A50885EC048B287429F53CF821F</vt:lpwstr>
  </property>
</Properties>
</file>