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1" r:id="rId4"/>
    <p:sldId id="260" r:id="rId5"/>
    <p:sldId id="267" r:id="rId6"/>
    <p:sldId id="263" r:id="rId7"/>
    <p:sldId id="264" r:id="rId8"/>
    <p:sldId id="259" r:id="rId9"/>
    <p:sldId id="258" r:id="rId10"/>
    <p:sldId id="265" r:id="rId11"/>
    <p:sldId id="266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64614" autoAdjust="0"/>
  </p:normalViewPr>
  <p:slideViewPr>
    <p:cSldViewPr snapToGrid="0">
      <p:cViewPr varScale="1">
        <p:scale>
          <a:sx n="74" d="100"/>
          <a:sy n="74" d="100"/>
        </p:scale>
        <p:origin x="17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AD8FF-E3C5-4EDB-998A-FB9043243467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D48FD-4390-4532-8520-E8F406C911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71226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D48FD-4390-4532-8520-E8F406C91194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66891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D48FD-4390-4532-8520-E8F406C91194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82187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D48FD-4390-4532-8520-E8F406C91194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15650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Sub Region population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D48FD-4390-4532-8520-E8F406C91194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84550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D48FD-4390-4532-8520-E8F406C91194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90703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Pacific peoples face socioeconomic and health disparities and is overrepresented in poor wellbeing statistics across the board</a:t>
            </a:r>
          </a:p>
          <a:p>
            <a:endParaRPr lang="en-NZ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Pacific people in the CCDHB region have amenable mortality rates three times higher than that of non-Māori non-Pacific people (189.4 versus 62.8 per 100,000 people). Between 2009 and 2016, the amenable mortality rate for Pacific people increased by 15.2%, while the rate for non-Māori non-Pacific people fell by 5.9%. </a:t>
            </a:r>
          </a:p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In 2015-17, the average life expectancy for Pacific people was 76.1 years, 7.9 fewer years than non-Māori non-Pacific people. This gap in life expectancy has not decreased over the last 10 years. </a:t>
            </a:r>
          </a:p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More than 2,000 Pacific children in the region were considered to have excess body weight and 3,200 Pacific adults were current smokers. </a:t>
            </a:r>
          </a:p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More than 50 Pacific children aged 24 months had not received their age-appropriate immunisations. </a:t>
            </a:r>
          </a:p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580 Pacific children had not been examined by community oral health services, and there were approximately 160 Pacific children aged five years with evidence of dental decay. </a:t>
            </a:r>
          </a:p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Around one in eight (11.8% or 1,700) Pacific adults in the CCDHB region have diabetes compared to 4.4% of the total population. Of these Pacific diabetics, 740 do not have optimally managed HbA1C levels. </a:t>
            </a:r>
          </a:p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1,300 Pacific adults have not had a cardiovascular risk assessment. </a:t>
            </a:r>
          </a:p>
          <a:p>
            <a:r>
              <a:rPr lang="en-NZ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30% of Pacific adults in CCDHB and 60% in HVDHB report unmet need for primary care in the last 12 months. 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D48FD-4390-4532-8520-E8F406C91194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89957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27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858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80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1052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3817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010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9907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9448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828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12543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68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A57AC27-FC99-404A-A874-A25D0D2711DC}" type="datetimeFigureOut">
              <a:rPr lang="en-NZ" smtClean="0"/>
              <a:t>24/02/2022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017F330-14B5-42C9-AC6A-559ADB867C94}" type="slidenum">
              <a:rPr lang="en-NZ" smtClean="0"/>
              <a:t>‹#›</a:t>
            </a:fld>
            <a:endParaRPr lang="en-NZ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89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ibV_Hq0S_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Pacific health</a:t>
            </a:r>
            <a:endParaRPr lang="en-NZ" dirty="0"/>
          </a:p>
        </p:txBody>
      </p:sp>
      <p:pic>
        <p:nvPicPr>
          <p:cNvPr id="1028" name="Picture 4" descr="Capital &amp;amp; Coast and Hutt Valley District Health Boards | Linke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665" y="5073455"/>
            <a:ext cx="1236404" cy="123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46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Pacific migration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081" y="6055743"/>
            <a:ext cx="7797819" cy="577970"/>
          </a:xfrm>
        </p:spPr>
        <p:txBody>
          <a:bodyPr/>
          <a:lstStyle/>
          <a:p>
            <a:r>
              <a:rPr lang="en-NZ" u="sng" dirty="0" smtClean="0">
                <a:hlinkClick r:id="rId3"/>
              </a:rPr>
              <a:t>https://www.youtube.com/watch?v=qibV_Hq0S_s</a:t>
            </a:r>
            <a:endParaRPr lang="en-NZ" dirty="0" smtClean="0"/>
          </a:p>
          <a:p>
            <a:endParaRPr lang="en-NZ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19" y="1706691"/>
            <a:ext cx="6532997" cy="418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Understanding Pacific peoples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285999"/>
            <a:ext cx="6016752" cy="2693964"/>
          </a:xfrm>
        </p:spPr>
        <p:txBody>
          <a:bodyPr>
            <a:normAutofit/>
          </a:bodyPr>
          <a:lstStyle/>
          <a:p>
            <a:r>
              <a:rPr lang="en-NZ" dirty="0"/>
              <a:t>Pacific peoples’ is a collective term used </a:t>
            </a:r>
            <a:r>
              <a:rPr lang="en-NZ" dirty="0" smtClean="0"/>
              <a:t>in </a:t>
            </a:r>
            <a:r>
              <a:rPr lang="en-NZ" dirty="0" err="1" smtClean="0"/>
              <a:t>Aotearoa</a:t>
            </a:r>
            <a:r>
              <a:rPr lang="en-NZ" dirty="0" smtClean="0"/>
              <a:t> </a:t>
            </a:r>
            <a:r>
              <a:rPr lang="en-NZ" dirty="0"/>
              <a:t>New Zealand to recognise the diversity of nationalities, ethnic groups and languages of people deriving from the Pacific Islands. It relates to a population made up of more than 16 culturally and linguistically distinct ethnic </a:t>
            </a:r>
            <a:r>
              <a:rPr lang="en-NZ" dirty="0" smtClean="0"/>
              <a:t>groups.</a:t>
            </a:r>
          </a:p>
          <a:p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344" y="1750021"/>
            <a:ext cx="4475155" cy="408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5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532332" cy="1499616"/>
          </a:xfrm>
        </p:spPr>
        <p:txBody>
          <a:bodyPr/>
          <a:lstStyle/>
          <a:p>
            <a:r>
              <a:rPr lang="en-NZ" dirty="0" smtClean="0"/>
              <a:t>Pacific peoples in </a:t>
            </a:r>
            <a:r>
              <a:rPr lang="en-NZ" dirty="0" err="1" smtClean="0"/>
              <a:t>aotearoa</a:t>
            </a:r>
            <a:r>
              <a:rPr lang="en-NZ" dirty="0" smtClean="0"/>
              <a:t> New Zealand </a:t>
            </a:r>
            <a:r>
              <a:rPr lang="en-NZ" sz="1600" dirty="0" smtClean="0"/>
              <a:t>(2018, census)</a:t>
            </a:r>
            <a:endParaRPr lang="en-NZ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78" y="2087945"/>
            <a:ext cx="6956639" cy="2759542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NZ" sz="1800" dirty="0" smtClean="0"/>
              <a:t> 381,642 Pacific peoples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 smtClean="0"/>
              <a:t> Youthful population – over 1/3 is under 15 years, median age 23.4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/>
              <a:t> </a:t>
            </a:r>
            <a:r>
              <a:rPr lang="en-NZ" sz="1800" dirty="0" smtClean="0"/>
              <a:t>Increasingly diverse - NZ vs Island born, multi-ethnic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/>
              <a:t> </a:t>
            </a:r>
            <a:r>
              <a:rPr lang="en-NZ" sz="1800" dirty="0" smtClean="0"/>
              <a:t>Highly urbanised, 66 percent of population live in the Auckland region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 smtClean="0"/>
              <a:t> Rapidly growing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045" t="2486" r="17848" b="-1"/>
          <a:stretch/>
        </p:blipFill>
        <p:spPr>
          <a:xfrm>
            <a:off x="786578" y="4844374"/>
            <a:ext cx="5899809" cy="1645920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825360"/>
              </p:ext>
            </p:extLst>
          </p:nvPr>
        </p:nvGraphicFramePr>
        <p:xfrm>
          <a:off x="7839782" y="1756096"/>
          <a:ext cx="3051418" cy="4723725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84711">
                  <a:extLst>
                    <a:ext uri="{9D8B030D-6E8A-4147-A177-3AD203B41FA5}">
                      <a16:colId xmlns:a16="http://schemas.microsoft.com/office/drawing/2014/main" val="1323756297"/>
                    </a:ext>
                  </a:extLst>
                </a:gridCol>
                <a:gridCol w="1466707">
                  <a:extLst>
                    <a:ext uri="{9D8B030D-6E8A-4147-A177-3AD203B41FA5}">
                      <a16:colId xmlns:a16="http://schemas.microsoft.com/office/drawing/2014/main" val="3573541430"/>
                    </a:ext>
                  </a:extLst>
                </a:gridCol>
              </a:tblGrid>
              <a:tr h="688926">
                <a:tc>
                  <a:txBody>
                    <a:bodyPr/>
                    <a:lstStyle/>
                    <a:p>
                      <a:r>
                        <a:rPr lang="en-NZ" dirty="0" smtClean="0"/>
                        <a:t>9</a:t>
                      </a:r>
                      <a:r>
                        <a:rPr lang="en-NZ" baseline="0" dirty="0" smtClean="0"/>
                        <a:t> Main </a:t>
                      </a:r>
                      <a:r>
                        <a:rPr lang="en-NZ" dirty="0" smtClean="0"/>
                        <a:t>Pacific ethnic group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Population in </a:t>
                      </a:r>
                      <a:r>
                        <a:rPr lang="en-NZ" dirty="0" err="1" smtClean="0"/>
                        <a:t>Aotearoa</a:t>
                      </a:r>
                      <a:r>
                        <a:rPr lang="en-NZ" dirty="0" smtClean="0"/>
                        <a:t> NZ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244707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Samoan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182,721</a:t>
                      </a:r>
                      <a:endParaRPr lang="en-NZ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503101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Cook</a:t>
                      </a:r>
                      <a:r>
                        <a:rPr lang="en-NZ" baseline="0" dirty="0" smtClean="0"/>
                        <a:t> Island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80,532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04267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Tongan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82,389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855773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Niuean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30,867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743859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Tokelauan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8,676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837850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Fijian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19,722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701701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Tuvalu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4,653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40969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Kiribati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3,225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190124"/>
                  </a:ext>
                </a:extLst>
              </a:tr>
              <a:tr h="448311">
                <a:tc>
                  <a:txBody>
                    <a:bodyPr/>
                    <a:lstStyle/>
                    <a:p>
                      <a:r>
                        <a:rPr lang="en-NZ" dirty="0" smtClean="0"/>
                        <a:t>Solomon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800" kern="1200" dirty="0" smtClean="0">
                          <a:effectLst/>
                        </a:rPr>
                        <a:t>777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450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37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Pacific population wellington </a:t>
            </a:r>
            <a:r>
              <a:rPr lang="en-NZ" sz="1600" dirty="0" smtClean="0"/>
              <a:t>(2013)</a:t>
            </a:r>
            <a:endParaRPr lang="en-NZ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81675" r="1600"/>
          <a:stretch/>
        </p:blipFill>
        <p:spPr>
          <a:xfrm>
            <a:off x="1023939" y="5793761"/>
            <a:ext cx="9564660" cy="719019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/>
          <a:srcRect l="2106" r="31785" b="18684"/>
          <a:stretch/>
        </p:blipFill>
        <p:spPr>
          <a:xfrm>
            <a:off x="1023939" y="1972154"/>
            <a:ext cx="7436182" cy="369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8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536" y="2556070"/>
            <a:ext cx="6181346" cy="39523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859536" y="2166562"/>
            <a:ext cx="55666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1400" dirty="0"/>
              <a:t>AMENABLE MORTALITY (2009 TO 2016), BY ETHNICITY AND DHB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NZ" dirty="0" smtClean="0"/>
              <a:t>Pacific health 2dhb</a:t>
            </a:r>
            <a:endParaRPr lang="en-NZ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1855" r="3869"/>
          <a:stretch/>
        </p:blipFill>
        <p:spPr>
          <a:xfrm>
            <a:off x="178050" y="2556070"/>
            <a:ext cx="5548428" cy="39523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178050" y="2166562"/>
            <a:ext cx="53865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1400" dirty="0"/>
              <a:t>ASH RATES BY DISTRICT HEALTH BOARD, 2015–2019, BY ETHNICITY</a:t>
            </a:r>
          </a:p>
        </p:txBody>
      </p:sp>
    </p:spTree>
    <p:extLst>
      <p:ext uri="{BB962C8B-B14F-4D97-AF65-F5344CB8AC3E}">
        <p14:creationId xmlns:p14="http://schemas.microsoft.com/office/powerpoint/2010/main" val="329098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Pacific cultural values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099" y="1994598"/>
            <a:ext cx="4639492" cy="344658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Family </a:t>
            </a:r>
            <a:r>
              <a:rPr lang="en-US" sz="2000" dirty="0"/>
              <a:t>values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 Language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 Cultural </a:t>
            </a:r>
            <a:r>
              <a:rPr lang="en-US" sz="2000" dirty="0"/>
              <a:t>protocols and practices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 Complex </a:t>
            </a:r>
            <a:r>
              <a:rPr lang="en-US" sz="2000" dirty="0"/>
              <a:t>family Structures/arrangements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 Cultural </a:t>
            </a:r>
            <a:r>
              <a:rPr lang="en-US" sz="2000" dirty="0"/>
              <a:t>protocols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 Spirituality/Religion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 Traditional </a:t>
            </a:r>
            <a:r>
              <a:rPr lang="en-US" sz="2000" dirty="0"/>
              <a:t>healing practices</a:t>
            </a:r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562" y="1994597"/>
            <a:ext cx="5708988" cy="334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8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Case study – the </a:t>
            </a:r>
            <a:r>
              <a:rPr lang="en-NZ" dirty="0" err="1" smtClean="0"/>
              <a:t>misi</a:t>
            </a:r>
            <a:r>
              <a:rPr lang="en-NZ" dirty="0" smtClean="0"/>
              <a:t> family</a:t>
            </a:r>
            <a:endParaRPr lang="en-NZ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3304" y="1788226"/>
            <a:ext cx="6337730" cy="496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636" y="233464"/>
            <a:ext cx="9267736" cy="507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3039" y="5307026"/>
            <a:ext cx="9720073" cy="1191051"/>
          </a:xfrm>
        </p:spPr>
        <p:txBody>
          <a:bodyPr>
            <a:normAutofit/>
          </a:bodyPr>
          <a:lstStyle/>
          <a:p>
            <a:r>
              <a:rPr lang="en-NZ" sz="1800" dirty="0"/>
              <a:t>Situations for the </a:t>
            </a:r>
            <a:r>
              <a:rPr lang="en-NZ" sz="1800" dirty="0" err="1"/>
              <a:t>Misi</a:t>
            </a:r>
            <a:r>
              <a:rPr lang="en-NZ" sz="1800" dirty="0"/>
              <a:t> family is a reality for </a:t>
            </a:r>
            <a:r>
              <a:rPr lang="en-NZ" sz="1800" dirty="0" smtClean="0"/>
              <a:t>some </a:t>
            </a:r>
            <a:r>
              <a:rPr lang="en-NZ" sz="1800" dirty="0"/>
              <a:t>Pacific families in high deprivation areas. It also reflects the strong correlation between socio-economic status as determinants of health and health outcomes</a:t>
            </a:r>
            <a:r>
              <a:rPr lang="en-NZ" sz="1800" dirty="0" smtClean="0"/>
              <a:t>.</a:t>
            </a:r>
            <a:endParaRPr lang="en-NZ" sz="1800" dirty="0"/>
          </a:p>
        </p:txBody>
      </p:sp>
    </p:spTree>
    <p:extLst>
      <p:ext uri="{BB962C8B-B14F-4D97-AF65-F5344CB8AC3E}">
        <p14:creationId xmlns:p14="http://schemas.microsoft.com/office/powerpoint/2010/main" val="68321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CCDHB Pacific health unit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417" y="1941343"/>
            <a:ext cx="5001870" cy="2539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dirty="0" smtClean="0"/>
              <a:t>What we do: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/>
              <a:t> </a:t>
            </a:r>
            <a:r>
              <a:rPr lang="en-NZ" sz="1800" dirty="0" smtClean="0"/>
              <a:t>Advocacy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 smtClean="0"/>
              <a:t> Health </a:t>
            </a:r>
            <a:r>
              <a:rPr lang="en-NZ" sz="1800" dirty="0"/>
              <a:t>information &amp; education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 smtClean="0"/>
              <a:t> Referral </a:t>
            </a:r>
            <a:r>
              <a:rPr lang="en-NZ" sz="1800" dirty="0"/>
              <a:t>to community and social service providers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 smtClean="0"/>
              <a:t> Advice </a:t>
            </a:r>
            <a:r>
              <a:rPr lang="en-NZ" sz="1800" dirty="0"/>
              <a:t>to inpatient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1800" dirty="0" smtClean="0"/>
              <a:t> Support </a:t>
            </a:r>
            <a:r>
              <a:rPr lang="en-NZ" sz="1800" dirty="0"/>
              <a:t>with complex </a:t>
            </a:r>
            <a:r>
              <a:rPr lang="en-NZ" sz="1800" dirty="0" smtClean="0"/>
              <a:t>cases</a:t>
            </a:r>
            <a:endParaRPr lang="en-NZ" sz="1800" dirty="0"/>
          </a:p>
        </p:txBody>
      </p:sp>
      <p:sp>
        <p:nvSpPr>
          <p:cNvPr id="4" name="Rectangle 3"/>
          <p:cNvSpPr/>
          <p:nvPr/>
        </p:nvSpPr>
        <p:spPr>
          <a:xfrm>
            <a:off x="8349315" y="4556943"/>
            <a:ext cx="35378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1600" dirty="0" smtClean="0"/>
              <a:t>Level 2, Cultural Centre</a:t>
            </a:r>
          </a:p>
          <a:p>
            <a:r>
              <a:rPr lang="en-NZ" sz="1600" dirty="0" smtClean="0"/>
              <a:t>Wellington Hospital </a:t>
            </a:r>
          </a:p>
          <a:p>
            <a:endParaRPr lang="en-NZ" sz="1600" dirty="0" smtClean="0"/>
          </a:p>
          <a:p>
            <a:r>
              <a:rPr lang="en-NZ" sz="1600" dirty="0" smtClean="0"/>
              <a:t>Phone: (04) 806 2320 </a:t>
            </a:r>
          </a:p>
          <a:p>
            <a:r>
              <a:rPr lang="en-NZ" sz="1600" dirty="0" smtClean="0"/>
              <a:t>Email: PHUReferrals@ccdhb.org.nz </a:t>
            </a:r>
          </a:p>
          <a:p>
            <a:r>
              <a:rPr lang="en-NZ" sz="1600" dirty="0" smtClean="0"/>
              <a:t>8.30am – 5pm, Mon - Fri</a:t>
            </a:r>
          </a:p>
          <a:p>
            <a:endParaRPr lang="en-US" sz="1600" dirty="0" smtClean="0"/>
          </a:p>
          <a:p>
            <a:r>
              <a:rPr lang="en-US" sz="1600" dirty="0" smtClean="0"/>
              <a:t>Referral forms available on the intranet</a:t>
            </a:r>
            <a:endParaRPr lang="en-NZ" sz="1600" dirty="0"/>
          </a:p>
        </p:txBody>
      </p:sp>
      <p:sp>
        <p:nvSpPr>
          <p:cNvPr id="6" name="AutoShape 4" descr="Members of... - Capital &amp;amp; Coast District Health Board (CCDHB)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026" y="4669752"/>
            <a:ext cx="3654132" cy="183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4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Pacific health providers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NZ" sz="2400" dirty="0" smtClean="0"/>
              <a:t> </a:t>
            </a:r>
            <a:r>
              <a:rPr lang="en-NZ" sz="2400" dirty="0"/>
              <a:t> Catalyst Pacific Limited Communicating with Pacific Communities </a:t>
            </a:r>
            <a:r>
              <a:rPr lang="en-NZ" sz="2400" dirty="0" smtClean="0"/>
              <a:t>– Radio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2400" dirty="0"/>
              <a:t> </a:t>
            </a:r>
            <a:r>
              <a:rPr lang="en-NZ" sz="2400" dirty="0" err="1" smtClean="0"/>
              <a:t>Naku</a:t>
            </a:r>
            <a:r>
              <a:rPr lang="en-NZ" sz="2400" dirty="0" smtClean="0"/>
              <a:t> </a:t>
            </a:r>
            <a:r>
              <a:rPr lang="en-NZ" sz="2400" dirty="0" err="1" smtClean="0"/>
              <a:t>Enei</a:t>
            </a:r>
            <a:r>
              <a:rPr lang="en-NZ" sz="2400" dirty="0" smtClean="0"/>
              <a:t> </a:t>
            </a:r>
            <a:r>
              <a:rPr lang="en-NZ" sz="2400" dirty="0" err="1" smtClean="0"/>
              <a:t>Tamariki</a:t>
            </a:r>
            <a:r>
              <a:rPr lang="en-NZ" sz="2400" dirty="0" smtClean="0"/>
              <a:t> (Hutt Valley)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2400" dirty="0"/>
              <a:t> </a:t>
            </a:r>
            <a:r>
              <a:rPr lang="en-NZ" sz="2400" dirty="0" smtClean="0"/>
              <a:t>Pacific </a:t>
            </a:r>
            <a:r>
              <a:rPr lang="en-NZ" sz="2400" dirty="0"/>
              <a:t>Health Service Hutt Valley (Hutt Valley) 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2400" dirty="0" smtClean="0"/>
              <a:t> Pacific </a:t>
            </a:r>
            <a:r>
              <a:rPr lang="en-NZ" sz="2400" dirty="0"/>
              <a:t>Health Plus (</a:t>
            </a:r>
            <a:r>
              <a:rPr lang="en-NZ" sz="2400" dirty="0" err="1"/>
              <a:t>Porirua</a:t>
            </a:r>
            <a:r>
              <a:rPr lang="en-NZ" sz="2400" dirty="0"/>
              <a:t> and Wellington) 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2400" dirty="0" smtClean="0"/>
              <a:t> </a:t>
            </a:r>
            <a:r>
              <a:rPr lang="en-NZ" sz="2400" dirty="0" err="1" smtClean="0"/>
              <a:t>Taeaomanino</a:t>
            </a:r>
            <a:r>
              <a:rPr lang="en-NZ" sz="2400" dirty="0" smtClean="0"/>
              <a:t> </a:t>
            </a:r>
            <a:r>
              <a:rPr lang="en-NZ" sz="2400" dirty="0"/>
              <a:t>Trust (</a:t>
            </a:r>
            <a:r>
              <a:rPr lang="en-NZ" sz="2400" dirty="0" err="1"/>
              <a:t>Porirua</a:t>
            </a:r>
            <a:r>
              <a:rPr lang="en-NZ" sz="2400" dirty="0"/>
              <a:t>) 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2400" dirty="0" smtClean="0"/>
              <a:t> </a:t>
            </a:r>
            <a:r>
              <a:rPr lang="en-NZ" sz="2400" dirty="0" err="1" smtClean="0"/>
              <a:t>Vaka</a:t>
            </a:r>
            <a:r>
              <a:rPr lang="en-NZ" sz="2400" dirty="0" smtClean="0"/>
              <a:t> </a:t>
            </a:r>
            <a:r>
              <a:rPr lang="en-NZ" sz="2400" dirty="0" err="1"/>
              <a:t>Atafaga</a:t>
            </a:r>
            <a:r>
              <a:rPr lang="en-NZ" sz="2400" dirty="0"/>
              <a:t> Pacific Outreach Nursing Service (</a:t>
            </a:r>
            <a:r>
              <a:rPr lang="en-NZ" sz="2400" dirty="0" err="1"/>
              <a:t>Porirua</a:t>
            </a:r>
            <a:r>
              <a:rPr lang="en-NZ" sz="2400" dirty="0"/>
              <a:t>) 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2400" dirty="0" smtClean="0"/>
              <a:t> </a:t>
            </a:r>
            <a:r>
              <a:rPr lang="en-NZ" sz="2400" dirty="0" err="1" smtClean="0"/>
              <a:t>Vaka</a:t>
            </a:r>
            <a:r>
              <a:rPr lang="en-NZ" sz="2400" dirty="0" smtClean="0"/>
              <a:t> </a:t>
            </a:r>
            <a:r>
              <a:rPr lang="en-NZ" sz="2400" dirty="0" err="1"/>
              <a:t>Tautua</a:t>
            </a:r>
            <a:r>
              <a:rPr lang="en-NZ" sz="2400" dirty="0"/>
              <a:t> Wellington Branch (</a:t>
            </a:r>
            <a:r>
              <a:rPr lang="en-NZ" sz="2400" dirty="0" err="1"/>
              <a:t>Porirua</a:t>
            </a:r>
            <a:r>
              <a:rPr lang="en-NZ" sz="2400" dirty="0"/>
              <a:t> &amp; Wellington) 	</a:t>
            </a:r>
            <a:endParaRPr lang="en-NZ" sz="2400" dirty="0" smtClean="0"/>
          </a:p>
          <a:p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3769"/>
          <a:stretch/>
        </p:blipFill>
        <p:spPr>
          <a:xfrm>
            <a:off x="8875619" y="2743200"/>
            <a:ext cx="3316381" cy="2919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80" y="5743685"/>
            <a:ext cx="838560" cy="838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7594" t="77870" r="30005" b="464"/>
          <a:stretch/>
        </p:blipFill>
        <p:spPr>
          <a:xfrm>
            <a:off x="9127630" y="5743685"/>
            <a:ext cx="1406179" cy="82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9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570</TotalTime>
  <Words>601</Words>
  <Application>Microsoft Office PowerPoint</Application>
  <PresentationFormat>Widescreen</PresentationFormat>
  <Paragraphs>85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Tw Cen MT</vt:lpstr>
      <vt:lpstr>Tw Cen MT Condensed</vt:lpstr>
      <vt:lpstr>Wingdings 3</vt:lpstr>
      <vt:lpstr>Integral</vt:lpstr>
      <vt:lpstr>Pacific health</vt:lpstr>
      <vt:lpstr>Pacific migration</vt:lpstr>
      <vt:lpstr>Understanding Pacific peoples</vt:lpstr>
      <vt:lpstr>Pacific peoples in aotearoa New Zealand (2018, census)</vt:lpstr>
      <vt:lpstr>Pacific population wellington (2013)</vt:lpstr>
      <vt:lpstr>Pacific health 2dhb</vt:lpstr>
      <vt:lpstr>Pacific cultural values</vt:lpstr>
      <vt:lpstr>Case study – the misi family</vt:lpstr>
      <vt:lpstr>PowerPoint Presentation</vt:lpstr>
      <vt:lpstr>CCDHB Pacific health unit</vt:lpstr>
      <vt:lpstr>Pacific health providers</vt:lpstr>
    </vt:vector>
  </TitlesOfParts>
  <Company>3DHB ICT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Pacific health</dc:title>
  <dc:creator>Merivi Tiai [CCDHB]</dc:creator>
  <cp:lastModifiedBy>Sipaia Kupa  [CCDHB]</cp:lastModifiedBy>
  <cp:revision>28</cp:revision>
  <cp:lastPrinted>2022-02-23T22:21:06Z</cp:lastPrinted>
  <dcterms:created xsi:type="dcterms:W3CDTF">2021-11-10T01:19:50Z</dcterms:created>
  <dcterms:modified xsi:type="dcterms:W3CDTF">2022-02-23T23:45:27Z</dcterms:modified>
</cp:coreProperties>
</file>