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66" r:id="rId6"/>
    <p:sldId id="275" r:id="rId7"/>
    <p:sldId id="274" r:id="rId8"/>
    <p:sldId id="276" r:id="rId9"/>
    <p:sldId id="286" r:id="rId10"/>
    <p:sldId id="278" r:id="rId11"/>
    <p:sldId id="283" r:id="rId12"/>
    <p:sldId id="280" r:id="rId13"/>
    <p:sldId id="282" r:id="rId14"/>
    <p:sldId id="281" r:id="rId15"/>
    <p:sldId id="284" r:id="rId16"/>
    <p:sldId id="285" r:id="rId17"/>
    <p:sldId id="271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B2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023" autoAdjust="0"/>
  </p:normalViewPr>
  <p:slideViewPr>
    <p:cSldViewPr snapToGrid="0" snapToObjects="1">
      <p:cViewPr varScale="1">
        <p:scale>
          <a:sx n="90" d="100"/>
          <a:sy n="90" d="100"/>
        </p:scale>
        <p:origin x="12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7D10C-4194-9B47-9AC4-16D4870BB9B5}" type="datetimeFigureOut">
              <a:rPr lang="en-US" smtClean="0"/>
              <a:t>7/29/2022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E8F9B-E7AF-A742-BEFE-CED1584FF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77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55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aseline="0" dirty="0" smtClean="0"/>
              <a:t/>
            </a:r>
            <a:br>
              <a:rPr lang="en-NZ" baseline="0" dirty="0" smtClean="0"/>
            </a:br>
            <a:endParaRPr lang="en-NZ" baseline="0" dirty="0" smtClean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76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Historical</a:t>
            </a:r>
            <a:r>
              <a:rPr lang="en-NZ" baseline="0" dirty="0" smtClean="0"/>
              <a:t> context for how Pacific people came to New Zealand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11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aseline="0" dirty="0" smtClean="0"/>
              <a:t>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66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79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86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21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01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61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145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15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02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90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E8F9B-E7AF-A742-BEFE-CED1584FFF9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2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8AFB67-8078-7743-BBBB-728EEE0EE4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E06B29-9804-B245-B86F-1FA80830A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333" y="2110260"/>
            <a:ext cx="9996668" cy="2387600"/>
          </a:xfrm>
        </p:spPr>
        <p:txBody>
          <a:bodyPr anchor="b">
            <a:normAutofit/>
          </a:bodyPr>
          <a:lstStyle>
            <a:lvl1pPr algn="l">
              <a:defRPr lang="en-NZ" sz="7000"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NZ" b="1" dirty="0">
                <a:solidFill>
                  <a:srgbClr val="CDEBEF"/>
                </a:solidFill>
                <a:effectLst/>
                <a:latin typeface="Arial" panose="020B0604020202020204" pitchFamily="34" charset="0"/>
              </a:rPr>
              <a:t>Cover page </a:t>
            </a:r>
            <a:br>
              <a:rPr lang="en-NZ" b="1" dirty="0">
                <a:solidFill>
                  <a:srgbClr val="CDEBEF"/>
                </a:solidFill>
                <a:effectLst/>
                <a:latin typeface="Arial" panose="020B0604020202020204" pitchFamily="34" charset="0"/>
              </a:rPr>
            </a:br>
            <a:r>
              <a:rPr lang="en-NZ" b="1" dirty="0">
                <a:solidFill>
                  <a:srgbClr val="CDEBEF"/>
                </a:solidFill>
                <a:effectLst/>
                <a:latin typeface="Arial" panose="020B0604020202020204" pitchFamily="34" charset="0"/>
              </a:rPr>
              <a:t>option one</a:t>
            </a:r>
            <a:endParaRPr lang="en-NZ" dirty="0">
              <a:solidFill>
                <a:srgbClr val="CDEBE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E590B-CF11-1141-9EC0-24B006302A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2355" y="4758654"/>
            <a:ext cx="9915645" cy="485442"/>
          </a:xfrm>
        </p:spPr>
        <p:txBody>
          <a:bodyPr/>
          <a:lstStyle>
            <a:lvl1pPr marL="0" indent="0" algn="l">
              <a:buNone/>
              <a:defRPr lang="en-NZ" b="1" smtClean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NZ" b="1" dirty="0">
                <a:solidFill>
                  <a:srgbClr val="00B2B9"/>
                </a:solidFill>
                <a:effectLst/>
                <a:latin typeface="Arial" panose="020B0604020202020204" pitchFamily="34" charset="0"/>
              </a:rPr>
              <a:t>Subheading</a:t>
            </a:r>
            <a:endParaRPr lang="en-NZ" dirty="0">
              <a:solidFill>
                <a:srgbClr val="00B2B9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D1E8C-F4B6-9447-BFE8-9A5892CFEB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2355" y="5244097"/>
            <a:ext cx="9915644" cy="365125"/>
          </a:xfrm>
        </p:spPr>
        <p:txBody>
          <a:bodyPr/>
          <a:lstStyle>
            <a:lvl1pPr algn="l">
              <a:defRPr sz="2400" b="1">
                <a:solidFill>
                  <a:schemeClr val="bg2"/>
                </a:solidFill>
              </a:defRPr>
            </a:lvl1pPr>
          </a:lstStyle>
          <a:p>
            <a:fld id="{760D1E2C-25B0-4F41-B0D0-99B7BBE766BA}" type="datetimeFigureOut">
              <a:rPr lang="en-US" smtClean="0"/>
              <a:pPr/>
              <a:t>7/29/2022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24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3CFB55-44C4-E24F-9B59-0D9CBC59AA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8A6BFD9-C9B2-E74C-8E1D-A85AFE1903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6063" y="480971"/>
            <a:ext cx="7724274" cy="2387600"/>
          </a:xfrm>
        </p:spPr>
        <p:txBody>
          <a:bodyPr anchor="b">
            <a:normAutofit/>
          </a:bodyPr>
          <a:lstStyle>
            <a:lvl1pPr algn="l">
              <a:defRPr lang="en-NZ" sz="6400" b="1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NZ" b="1" dirty="0">
                <a:solidFill>
                  <a:srgbClr val="CDEBEF"/>
                </a:solidFill>
                <a:effectLst/>
                <a:latin typeface="Arial" panose="020B0604020202020204" pitchFamily="34" charset="0"/>
              </a:rPr>
              <a:t>COVER PAGE OPTION TWO</a:t>
            </a:r>
            <a:endParaRPr lang="en-NZ" dirty="0">
              <a:solidFill>
                <a:srgbClr val="CDEBE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8BAB750-98F9-D145-AFF8-ECA56CC31F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8031" y="3083719"/>
            <a:ext cx="7780337" cy="690562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81D71ECB-95FF-844F-BDD6-C4E7A5628E8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58031" y="3429000"/>
            <a:ext cx="9143999" cy="365125"/>
          </a:xfrm>
        </p:spPr>
        <p:txBody>
          <a:bodyPr/>
          <a:lstStyle>
            <a:lvl1pPr algn="l">
              <a:defRPr sz="2400" b="1">
                <a:solidFill>
                  <a:schemeClr val="bg2"/>
                </a:solidFill>
              </a:defRPr>
            </a:lvl1pPr>
          </a:lstStyle>
          <a:p>
            <a:fld id="{760D1E2C-25B0-4F41-B0D0-99B7BBE766BA}" type="datetimeFigureOut">
              <a:rPr lang="en-US" smtClean="0"/>
              <a:pPr/>
              <a:t>7/29/2022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013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5333FD-53CF-244F-8489-8FA000A51B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994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15230C-F485-5344-B8E0-03253F16D4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3620" y="2638926"/>
            <a:ext cx="4786229" cy="2348665"/>
          </a:xfrm>
        </p:spPr>
        <p:txBody>
          <a:bodyPr anchor="t">
            <a:normAutofit/>
          </a:bodyPr>
          <a:lstStyle>
            <a:lvl1pPr>
              <a:defRPr sz="550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Divider page option 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69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8F8557-71A9-1F4D-8675-DE87C16A78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198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15230C-F485-5344-B8E0-03253F16D4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3620" y="2638926"/>
            <a:ext cx="4786229" cy="2348665"/>
          </a:xfrm>
        </p:spPr>
        <p:txBody>
          <a:bodyPr anchor="t">
            <a:normAutofit/>
          </a:bodyPr>
          <a:lstStyle>
            <a:lvl1pPr>
              <a:defRPr sz="550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Divider page option two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2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27F593-37D0-D547-9302-7B93D3FBB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4B6746-019B-394B-B840-5C421AFE36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2609" y="429126"/>
            <a:ext cx="4526296" cy="5999747"/>
          </a:xfrm>
        </p:spPr>
        <p:txBody>
          <a:bodyPr>
            <a:normAutofit/>
          </a:bodyPr>
          <a:lstStyle>
            <a:lvl1pPr>
              <a:defRPr sz="5500"/>
            </a:lvl1pPr>
          </a:lstStyle>
          <a:p>
            <a:r>
              <a:rPr lang="en-GB" dirty="0"/>
              <a:t>DIVIDER PAGE OPTION TWO (A)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6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24D2E8-1E10-BC4E-BC32-D45BE7DCFF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4B6746-019B-394B-B840-5C421AFE36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2609" y="429126"/>
            <a:ext cx="4526296" cy="5999747"/>
          </a:xfrm>
        </p:spPr>
        <p:txBody>
          <a:bodyPr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DIVIDER PAGE OPTION TWO (B)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47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9AC637-2226-A54F-B2DE-5D02C43D8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79396" y="0"/>
            <a:ext cx="4212603" cy="50292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34AE92-42F8-9C49-AC1B-479290E3D9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137" y="782219"/>
            <a:ext cx="10335126" cy="753979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197B82A-BCB6-4E49-BD01-8BDF288185F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4138" y="2125244"/>
            <a:ext cx="5017168" cy="3950537"/>
          </a:xfrm>
        </p:spPr>
        <p:txBody>
          <a:bodyPr/>
          <a:lstStyle>
            <a:lvl1pPr marL="0" indent="0">
              <a:buNone/>
              <a:defRPr sz="2600" b="1"/>
            </a:lvl1pPr>
            <a:lvl2pPr marL="457200" indent="0">
              <a:buNone/>
              <a:defRPr>
                <a:solidFill>
                  <a:schemeClr val="bg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52DF885-1649-5A48-85F5-F398B30576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2095" y="2125243"/>
            <a:ext cx="5017168" cy="395053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587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6048CA-B874-0641-B449-2A58C1B759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1000" y="0"/>
            <a:ext cx="3352800" cy="6858000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E41406C-1EF4-0342-8803-18CB2EFD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137" y="782219"/>
            <a:ext cx="6396789" cy="753979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073020-E4E0-9547-9869-7F76D393CE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138" y="2124826"/>
            <a:ext cx="6396788" cy="3950537"/>
          </a:xfrm>
        </p:spPr>
        <p:txBody>
          <a:bodyPr/>
          <a:lstStyle>
            <a:lvl1pPr marL="0" indent="0">
              <a:buNone/>
              <a:defRPr sz="2600"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BA1DF4-9224-B144-8338-BF6D2E5DA3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23596" y="3428999"/>
            <a:ext cx="2627395" cy="2646363"/>
          </a:xfr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411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36F58E-47FF-DB47-90CD-BF54C96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62900" y="0"/>
            <a:ext cx="4229100" cy="6858000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E41406C-1EF4-0342-8803-18CB2EFD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137" y="782219"/>
            <a:ext cx="4944979" cy="753979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073020-E4E0-9547-9869-7F76D393CE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138" y="2124827"/>
            <a:ext cx="4944978" cy="3826712"/>
          </a:xfrm>
        </p:spPr>
        <p:txBody>
          <a:bodyPr/>
          <a:lstStyle>
            <a:lvl1pPr marL="0" indent="0">
              <a:buNone/>
              <a:defRPr sz="26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E2D0EF0-0639-F24A-8776-BDEA2DA54F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8713" y="890588"/>
            <a:ext cx="5092700" cy="50609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2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F6608C-7A3D-D246-B47B-4AF3B9746D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47542" y="0"/>
            <a:ext cx="5744458" cy="6858000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E41406C-1EF4-0342-8803-18CB2EFD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137" y="782219"/>
            <a:ext cx="4944979" cy="753979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073020-E4E0-9547-9869-7F76D393CE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138" y="2124827"/>
            <a:ext cx="4944978" cy="3826712"/>
          </a:xfrm>
        </p:spPr>
        <p:txBody>
          <a:bodyPr/>
          <a:lstStyle>
            <a:lvl1pPr marL="0" indent="0">
              <a:buNone/>
              <a:defRPr sz="26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E2D0EF0-0639-F24A-8776-BDEA2DA54F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8713" y="890588"/>
            <a:ext cx="5092700" cy="50609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29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F6608C-7A3D-D246-B47B-4AF3B9746D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4100" y="0"/>
            <a:ext cx="4787900" cy="6858000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E41406C-1EF4-0342-8803-18CB2EFD0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137" y="782219"/>
            <a:ext cx="4944979" cy="753979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E2D0EF0-0639-F24A-8776-BDEA2DA54F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4138" y="2124826"/>
            <a:ext cx="10487276" cy="382671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146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3E6A06-AC02-0B4C-BEC4-22E5EB0E5F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43301"/>
            <a:ext cx="12192000" cy="3314699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DBEE3B4B-E739-954D-B290-F6295F786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137" y="782219"/>
            <a:ext cx="10487276" cy="753979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" name="Picture Placeholder 17">
            <a:extLst>
              <a:ext uri="{FF2B5EF4-FFF2-40B4-BE49-F238E27FC236}">
                <a16:creationId xmlns:a16="http://schemas.microsoft.com/office/drawing/2014/main" id="{3FDB6C1F-5349-374A-88E7-0D8122E02E8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8713" y="2124825"/>
            <a:ext cx="5092700" cy="38267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7">
            <a:extLst>
              <a:ext uri="{FF2B5EF4-FFF2-40B4-BE49-F238E27FC236}">
                <a16:creationId xmlns:a16="http://schemas.microsoft.com/office/drawing/2014/main" id="{32BB2FD4-C845-7440-B204-8ACE87C1444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4137" y="2124825"/>
            <a:ext cx="5092700" cy="38267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95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s/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4638C0-0085-7C44-BF6A-6CBEB7EBF6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01700"/>
            <a:ext cx="12192000" cy="5956300"/>
          </a:xfrm>
          <a:prstGeom prst="rect">
            <a:avLst/>
          </a:prstGeom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08449011-4DB6-7843-A7BF-92C8DD0917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23596" y="3481137"/>
            <a:ext cx="2627395" cy="2273969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9B624A-E79B-1D4C-8FBE-83631AE8F9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78291" y="3481137"/>
            <a:ext cx="2627395" cy="2273969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3539133A-E48F-E74B-9BF0-B73EB9D4B6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41007" y="3481137"/>
            <a:ext cx="2627395" cy="2273969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6741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B03D34-2D18-FE43-A1C1-F8901428DB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DBD6B0-5AD0-734E-8148-EE19B3630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8213" y="1508125"/>
            <a:ext cx="10331450" cy="38338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Quote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218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1F0EB7-D548-0D45-8C00-2F88088487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B4771FA-A523-7C48-A713-5D4D6CD36A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3377" y="2110260"/>
            <a:ext cx="9834623" cy="3498962"/>
          </a:xfrm>
        </p:spPr>
        <p:txBody>
          <a:bodyPr anchor="ctr">
            <a:normAutofit/>
          </a:bodyPr>
          <a:lstStyle>
            <a:lvl1pPr algn="l">
              <a:defRPr lang="en-NZ" b="1" smtClean="0">
                <a:effectLst/>
              </a:defRPr>
            </a:lvl1pPr>
          </a:lstStyle>
          <a:p>
            <a:r>
              <a:rPr lang="en-NZ" b="1" dirty="0" err="1">
                <a:solidFill>
                  <a:srgbClr val="D3ECE7"/>
                </a:solidFill>
                <a:effectLst/>
                <a:latin typeface="Arial" panose="020B0604020202020204" pitchFamily="34" charset="0"/>
              </a:rPr>
              <a:t>Ngā</a:t>
            </a:r>
            <a:r>
              <a:rPr lang="en-NZ" b="1" dirty="0">
                <a:solidFill>
                  <a:srgbClr val="D3ECE7"/>
                </a:solidFill>
                <a:effectLst/>
                <a:latin typeface="Arial" panose="020B0604020202020204" pitchFamily="34" charset="0"/>
              </a:rPr>
              <a:t> mihi </a:t>
            </a:r>
            <a:r>
              <a:rPr lang="en-NZ" b="1" dirty="0" err="1">
                <a:solidFill>
                  <a:srgbClr val="D3ECE7"/>
                </a:solidFill>
                <a:effectLst/>
                <a:latin typeface="Arial" panose="020B0604020202020204" pitchFamily="34" charset="0"/>
              </a:rPr>
              <a:t>nui</a:t>
            </a:r>
            <a:endParaRPr lang="en-NZ" dirty="0">
              <a:solidFill>
                <a:srgbClr val="D3ECE7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124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s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4A48-8799-0A4B-A902-DA857E25B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473" y="196683"/>
            <a:ext cx="5530516" cy="292601"/>
          </a:xfrm>
        </p:spPr>
        <p:txBody>
          <a:bodyPr anchor="t">
            <a:normAutofit/>
          </a:bodyPr>
          <a:lstStyle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Numbers and symbols for use in infographics</a:t>
            </a:r>
            <a:endParaRPr lang="en-US" dirty="0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10D8DB19-7D95-9047-9D7B-A7FF902FCA3D}"/>
              </a:ext>
            </a:extLst>
          </p:cNvPr>
          <p:cNvSpPr txBox="1">
            <a:spLocks/>
          </p:cNvSpPr>
          <p:nvPr userDrawn="1"/>
        </p:nvSpPr>
        <p:spPr>
          <a:xfrm>
            <a:off x="180473" y="553647"/>
            <a:ext cx="5530516" cy="29260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Can change the colours with the graphics fill tool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81A915-63BF-4F4D-92AD-FF8479577C73}"/>
              </a:ext>
            </a:extLst>
          </p:cNvPr>
          <p:cNvSpPr/>
          <p:nvPr userDrawn="1"/>
        </p:nvSpPr>
        <p:spPr>
          <a:xfrm>
            <a:off x="496111" y="1108953"/>
            <a:ext cx="11245174" cy="536966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A7C6DA2-1D97-FC4E-BEF7-4E783336C3F7}"/>
              </a:ext>
            </a:extLst>
          </p:cNvPr>
          <p:cNvSpPr/>
          <p:nvPr userDrawn="1"/>
        </p:nvSpPr>
        <p:spPr>
          <a:xfrm>
            <a:off x="1567543" y="1947553"/>
            <a:ext cx="1465663" cy="1460665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F5A67FE-4664-F54A-87A5-17B14C6E082D}"/>
              </a:ext>
            </a:extLst>
          </p:cNvPr>
          <p:cNvSpPr/>
          <p:nvPr userDrawn="1"/>
        </p:nvSpPr>
        <p:spPr>
          <a:xfrm>
            <a:off x="3858438" y="1947553"/>
            <a:ext cx="1465663" cy="1460665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79645A0-D402-FA4C-B603-94400E630216}"/>
              </a:ext>
            </a:extLst>
          </p:cNvPr>
          <p:cNvSpPr/>
          <p:nvPr userDrawn="1"/>
        </p:nvSpPr>
        <p:spPr>
          <a:xfrm>
            <a:off x="6118698" y="1947553"/>
            <a:ext cx="1465663" cy="1460665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9C63008-89AA-F047-8422-A7F74BEFBD94}"/>
              </a:ext>
            </a:extLst>
          </p:cNvPr>
          <p:cNvSpPr/>
          <p:nvPr userDrawn="1"/>
        </p:nvSpPr>
        <p:spPr>
          <a:xfrm>
            <a:off x="1567543" y="3670923"/>
            <a:ext cx="1465663" cy="1460665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FFAAE81-AF75-B94A-813B-FDFCE3DD0DB5}"/>
              </a:ext>
            </a:extLst>
          </p:cNvPr>
          <p:cNvSpPr/>
          <p:nvPr userDrawn="1"/>
        </p:nvSpPr>
        <p:spPr>
          <a:xfrm>
            <a:off x="3858438" y="3670923"/>
            <a:ext cx="1465663" cy="1460665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E260620-8C25-8141-AEC0-04D23BCE8724}"/>
              </a:ext>
            </a:extLst>
          </p:cNvPr>
          <p:cNvSpPr/>
          <p:nvPr userDrawn="1"/>
        </p:nvSpPr>
        <p:spPr>
          <a:xfrm>
            <a:off x="6118698" y="3670923"/>
            <a:ext cx="1465663" cy="1460665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73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A75B0-8DEE-864F-8366-3018AEE7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A1138-0685-AF41-A775-2098C17D0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6772D-A20E-C94C-B691-EEA8EE412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0D1E2C-25B0-4F41-B0D0-99B7BBE766BA}" type="datetimeFigureOut">
              <a:rPr lang="en-US" smtClean="0"/>
              <a:pPr/>
              <a:t>7/29/2022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8A630-2D7D-4045-B9B2-19BB61A0A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AD720-42F8-1C4B-9C73-5566967AF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0F8484-9D1C-2441-8AA2-C328067DF1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9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61" r:id="rId6"/>
    <p:sldLayoutId id="2147483655" r:id="rId7"/>
    <p:sldLayoutId id="2147483662" r:id="rId8"/>
    <p:sldLayoutId id="2147483656" r:id="rId9"/>
    <p:sldLayoutId id="2147483663" r:id="rId10"/>
    <p:sldLayoutId id="2147483666" r:id="rId11"/>
    <p:sldLayoutId id="2147483657" r:id="rId12"/>
    <p:sldLayoutId id="2147483658" r:id="rId13"/>
    <p:sldLayoutId id="2147483659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youtube.com/watch?v=qibV_Hq0S_s" TargetMode="Externa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pacificunit@huttvalleydhb.org.nz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7D5BF-211B-9347-9611-AAB8E65D7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331" y="2567460"/>
            <a:ext cx="9996668" cy="1563965"/>
          </a:xfrm>
        </p:spPr>
        <p:txBody>
          <a:bodyPr/>
          <a:lstStyle/>
          <a:p>
            <a:r>
              <a:rPr lang="en-US" dirty="0"/>
              <a:t>Pacific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2FF110-E6EA-E248-A093-A2704C5D76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Presentation to Year 3 Nursing students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48700-6688-BB40-AABE-F20321599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NZ" dirty="0"/>
              <a:t>22/07/2022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621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1" y="1867514"/>
            <a:ext cx="4349660" cy="487689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36567" y="1867514"/>
            <a:ext cx="686079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B2B8"/>
                </a:solidFill>
              </a:rPr>
              <a:t>Talofa lava 		</a:t>
            </a:r>
            <a:r>
              <a:rPr lang="en-US" sz="3200" dirty="0" smtClean="0">
                <a:solidFill>
                  <a:srgbClr val="00B2B8"/>
                </a:solidFill>
              </a:rPr>
              <a:t>Samoa</a:t>
            </a:r>
            <a:endParaRPr lang="en-US" sz="3200" dirty="0">
              <a:solidFill>
                <a:srgbClr val="00B2B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B2B8"/>
                </a:solidFill>
              </a:rPr>
              <a:t>Malo e </a:t>
            </a:r>
            <a:r>
              <a:rPr lang="en-US" sz="3200" dirty="0" err="1">
                <a:solidFill>
                  <a:srgbClr val="00B2B8"/>
                </a:solidFill>
              </a:rPr>
              <a:t>lelei</a:t>
            </a:r>
            <a:r>
              <a:rPr lang="en-US" sz="3200" dirty="0">
                <a:solidFill>
                  <a:srgbClr val="00B2B8"/>
                </a:solidFill>
              </a:rPr>
              <a:t> 		</a:t>
            </a:r>
            <a:r>
              <a:rPr lang="en-US" sz="3200" dirty="0" smtClean="0">
                <a:solidFill>
                  <a:srgbClr val="00B2B8"/>
                </a:solidFill>
              </a:rPr>
              <a:t>Tonga</a:t>
            </a:r>
            <a:endParaRPr lang="en-US" sz="3200" dirty="0">
              <a:solidFill>
                <a:srgbClr val="00B2B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B2B8"/>
                </a:solidFill>
              </a:rPr>
              <a:t>Malo </a:t>
            </a:r>
            <a:r>
              <a:rPr lang="en-US" sz="3200" dirty="0" err="1">
                <a:solidFill>
                  <a:srgbClr val="00B2B8"/>
                </a:solidFill>
              </a:rPr>
              <a:t>ni</a:t>
            </a:r>
            <a:r>
              <a:rPr lang="en-US" sz="3200" dirty="0">
                <a:solidFill>
                  <a:srgbClr val="00B2B8"/>
                </a:solidFill>
              </a:rPr>
              <a:t> 			</a:t>
            </a:r>
            <a:r>
              <a:rPr lang="en-US" sz="3200" dirty="0" smtClean="0">
                <a:solidFill>
                  <a:srgbClr val="00B2B8"/>
                </a:solidFill>
              </a:rPr>
              <a:t>Tokelau</a:t>
            </a:r>
            <a:endParaRPr lang="en-US" sz="3200" dirty="0">
              <a:solidFill>
                <a:srgbClr val="00B2B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00B2B8"/>
                </a:solidFill>
              </a:rPr>
              <a:t>Fakaloha</a:t>
            </a:r>
            <a:r>
              <a:rPr lang="en-US" sz="3200" dirty="0">
                <a:solidFill>
                  <a:srgbClr val="00B2B8"/>
                </a:solidFill>
              </a:rPr>
              <a:t> </a:t>
            </a:r>
            <a:r>
              <a:rPr lang="en-US" sz="3200" dirty="0" err="1">
                <a:solidFill>
                  <a:srgbClr val="00B2B8"/>
                </a:solidFill>
              </a:rPr>
              <a:t>lahi</a:t>
            </a:r>
            <a:r>
              <a:rPr lang="en-US" sz="3200" dirty="0">
                <a:solidFill>
                  <a:srgbClr val="00B2B8"/>
                </a:solidFill>
              </a:rPr>
              <a:t> </a:t>
            </a:r>
            <a:r>
              <a:rPr lang="en-US" sz="3200" dirty="0" err="1">
                <a:solidFill>
                  <a:srgbClr val="00B2B8"/>
                </a:solidFill>
              </a:rPr>
              <a:t>atu</a:t>
            </a:r>
            <a:r>
              <a:rPr lang="en-US" sz="3200" dirty="0">
                <a:solidFill>
                  <a:srgbClr val="00B2B8"/>
                </a:solidFill>
              </a:rPr>
              <a:t>	</a:t>
            </a:r>
            <a:r>
              <a:rPr lang="en-US" sz="3200" dirty="0" smtClean="0">
                <a:solidFill>
                  <a:srgbClr val="00B2B8"/>
                </a:solidFill>
              </a:rPr>
              <a:t>Niue</a:t>
            </a:r>
            <a:endParaRPr lang="en-US" sz="3200" dirty="0">
              <a:solidFill>
                <a:srgbClr val="00B2B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B2B8"/>
                </a:solidFill>
              </a:rPr>
              <a:t>Talofa </a:t>
            </a:r>
            <a:r>
              <a:rPr lang="en-US" sz="3200" dirty="0" err="1">
                <a:solidFill>
                  <a:srgbClr val="00B2B8"/>
                </a:solidFill>
              </a:rPr>
              <a:t>Koutou</a:t>
            </a:r>
            <a:r>
              <a:rPr lang="en-US" sz="3200" dirty="0">
                <a:solidFill>
                  <a:srgbClr val="00B2B8"/>
                </a:solidFill>
              </a:rPr>
              <a:t>		</a:t>
            </a:r>
            <a:r>
              <a:rPr lang="en-US" sz="3200" dirty="0" smtClean="0">
                <a:solidFill>
                  <a:srgbClr val="00B2B8"/>
                </a:solidFill>
              </a:rPr>
              <a:t>Tuvalu</a:t>
            </a:r>
            <a:endParaRPr lang="en-US" sz="3200" dirty="0">
              <a:solidFill>
                <a:srgbClr val="00B2B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B2B8"/>
                </a:solidFill>
              </a:rPr>
              <a:t>Mauri 			</a:t>
            </a:r>
            <a:r>
              <a:rPr lang="en-US" sz="3200" dirty="0" smtClean="0">
                <a:solidFill>
                  <a:srgbClr val="00B2B8"/>
                </a:solidFill>
              </a:rPr>
              <a:t>Kiribati </a:t>
            </a:r>
            <a:endParaRPr lang="en-US" sz="3200" dirty="0">
              <a:solidFill>
                <a:srgbClr val="00B2B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B2B8"/>
                </a:solidFill>
              </a:rPr>
              <a:t>Kia </a:t>
            </a:r>
            <a:r>
              <a:rPr lang="en-US" sz="3200" dirty="0" err="1">
                <a:solidFill>
                  <a:srgbClr val="00B2B8"/>
                </a:solidFill>
              </a:rPr>
              <a:t>Orana</a:t>
            </a:r>
            <a:r>
              <a:rPr lang="en-US" sz="3200" dirty="0">
                <a:solidFill>
                  <a:srgbClr val="00B2B8"/>
                </a:solidFill>
              </a:rPr>
              <a:t> 		</a:t>
            </a:r>
            <a:r>
              <a:rPr lang="en-US" sz="3200" dirty="0" smtClean="0">
                <a:solidFill>
                  <a:srgbClr val="00B2B8"/>
                </a:solidFill>
              </a:rPr>
              <a:t>Cook Islands</a:t>
            </a:r>
            <a:endParaRPr lang="en-US" sz="3200" dirty="0">
              <a:solidFill>
                <a:srgbClr val="00B2B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B2B8"/>
                </a:solidFill>
              </a:rPr>
              <a:t>Ni </a:t>
            </a:r>
            <a:r>
              <a:rPr lang="en-US" sz="3200" dirty="0" err="1">
                <a:solidFill>
                  <a:srgbClr val="00B2B8"/>
                </a:solidFill>
              </a:rPr>
              <a:t>sa</a:t>
            </a:r>
            <a:r>
              <a:rPr lang="en-US" sz="3200" dirty="0">
                <a:solidFill>
                  <a:srgbClr val="00B2B8"/>
                </a:solidFill>
              </a:rPr>
              <a:t> </a:t>
            </a:r>
            <a:r>
              <a:rPr lang="en-US" sz="3200" dirty="0" err="1">
                <a:solidFill>
                  <a:srgbClr val="00B2B8"/>
                </a:solidFill>
              </a:rPr>
              <a:t>bula</a:t>
            </a:r>
            <a:r>
              <a:rPr lang="en-US" sz="3200" dirty="0">
                <a:solidFill>
                  <a:srgbClr val="00B2B8"/>
                </a:solidFill>
              </a:rPr>
              <a:t> </a:t>
            </a:r>
            <a:r>
              <a:rPr lang="en-US" sz="3200" dirty="0" err="1">
                <a:solidFill>
                  <a:srgbClr val="00B2B8"/>
                </a:solidFill>
              </a:rPr>
              <a:t>vinaka</a:t>
            </a:r>
            <a:r>
              <a:rPr lang="en-US" sz="3200" dirty="0">
                <a:solidFill>
                  <a:srgbClr val="00B2B8"/>
                </a:solidFill>
              </a:rPr>
              <a:t> 	</a:t>
            </a:r>
            <a:r>
              <a:rPr lang="en-US" sz="3200" dirty="0" smtClean="0">
                <a:solidFill>
                  <a:srgbClr val="00B2B8"/>
                </a:solidFill>
              </a:rPr>
              <a:t>Fiji</a:t>
            </a:r>
            <a:endParaRPr lang="en-US" sz="3200" dirty="0">
              <a:solidFill>
                <a:srgbClr val="00B2B8"/>
              </a:solidFill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1540" y="690778"/>
            <a:ext cx="7964103" cy="888639"/>
          </a:xfrm>
        </p:spPr>
        <p:txBody>
          <a:bodyPr/>
          <a:lstStyle/>
          <a:p>
            <a:pPr algn="ctr"/>
            <a:r>
              <a:rPr lang="en-NZ" sz="5400" dirty="0">
                <a:solidFill>
                  <a:srgbClr val="002060"/>
                </a:solidFill>
              </a:rPr>
              <a:t>Warm Pacific Greetings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73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776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46" y="1725036"/>
            <a:ext cx="5926683" cy="3385775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640" y="690778"/>
            <a:ext cx="7964103" cy="888639"/>
          </a:xfrm>
        </p:spPr>
        <p:txBody>
          <a:bodyPr/>
          <a:lstStyle/>
          <a:p>
            <a:pPr algn="ctr"/>
            <a:r>
              <a:rPr lang="en-NZ" sz="5400" dirty="0">
                <a:solidFill>
                  <a:srgbClr val="002060"/>
                </a:solidFill>
              </a:rPr>
              <a:t>The Pacific Migration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6906" y="5358030"/>
            <a:ext cx="69755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2400" b="1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https://www.youtube.com/watch?v=qibV_Hq0S_s</a:t>
            </a:r>
            <a:endParaRPr lang="en-NZ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5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6517"/>
            <a:ext cx="12192000" cy="5723084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98740" y="171951"/>
            <a:ext cx="7964103" cy="888639"/>
          </a:xfrm>
        </p:spPr>
        <p:txBody>
          <a:bodyPr/>
          <a:lstStyle/>
          <a:p>
            <a:pPr algn="ctr"/>
            <a:r>
              <a:rPr lang="en-NZ" sz="5400" dirty="0">
                <a:solidFill>
                  <a:srgbClr val="002060"/>
                </a:solidFill>
              </a:rPr>
              <a:t>South Pacific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25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1" y="1867514"/>
            <a:ext cx="4349660" cy="487689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7440" y="268361"/>
            <a:ext cx="10826660" cy="1682249"/>
          </a:xfrm>
        </p:spPr>
        <p:txBody>
          <a:bodyPr/>
          <a:lstStyle/>
          <a:p>
            <a:pPr algn="ctr"/>
            <a:r>
              <a:rPr lang="en-NZ" sz="5400" dirty="0">
                <a:solidFill>
                  <a:srgbClr val="002060"/>
                </a:solidFill>
              </a:rPr>
              <a:t>Pacific people in New Zealand</a:t>
            </a:r>
          </a:p>
          <a:p>
            <a:pPr algn="ctr"/>
            <a:r>
              <a:rPr lang="en-NZ" sz="4000" dirty="0">
                <a:solidFill>
                  <a:srgbClr val="002060"/>
                </a:solidFill>
              </a:rPr>
              <a:t>2018 </a:t>
            </a:r>
            <a:r>
              <a:rPr lang="en-NZ" sz="4000" dirty="0" smtClean="0">
                <a:solidFill>
                  <a:srgbClr val="002060"/>
                </a:solidFill>
              </a:rPr>
              <a:t>Census</a:t>
            </a:r>
            <a:endParaRPr lang="en-NZ" sz="4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6051" y="1931059"/>
            <a:ext cx="6210299" cy="4749800"/>
          </a:xfrm>
          <a:prstGeom prst="rect">
            <a:avLst/>
          </a:prstGeom>
          <a:noFill/>
        </p:spPr>
        <p:txBody>
          <a:bodyPr wrap="square" lIns="108000" tIns="108000" rIns="108000" bIns="10800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Samoa		182,721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Cook Island		80,532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Tonga		82,389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Niue		30,867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Fiji		19,722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Tokelau		8,676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Tuvalu		4,653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Kiribati		3,225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781300" algn="l"/>
              </a:tabLst>
            </a:pPr>
            <a:r>
              <a:rPr lang="en-NZ" sz="3200" b="1" dirty="0">
                <a:solidFill>
                  <a:srgbClr val="00B2B8"/>
                </a:solidFill>
              </a:rPr>
              <a:t>Solomon		777</a:t>
            </a:r>
          </a:p>
        </p:txBody>
      </p:sp>
    </p:spTree>
    <p:extLst>
      <p:ext uri="{BB962C8B-B14F-4D97-AF65-F5344CB8AC3E}">
        <p14:creationId xmlns:p14="http://schemas.microsoft.com/office/powerpoint/2010/main" val="2167250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AE30-487F-CF4E-B231-490AE2DE9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1930" y="2112715"/>
            <a:ext cx="5017466" cy="234866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Priority Areas</a:t>
            </a:r>
          </a:p>
        </p:txBody>
      </p:sp>
    </p:spTree>
    <p:extLst>
      <p:ext uri="{BB962C8B-B14F-4D97-AF65-F5344CB8AC3E}">
        <p14:creationId xmlns:p14="http://schemas.microsoft.com/office/powerpoint/2010/main" val="425928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154" y="0"/>
            <a:ext cx="7919050" cy="684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94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1" y="1867514"/>
            <a:ext cx="4349660" cy="487689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287" y="545827"/>
            <a:ext cx="6877813" cy="927373"/>
          </a:xfrm>
        </p:spPr>
        <p:txBody>
          <a:bodyPr/>
          <a:lstStyle/>
          <a:p>
            <a:pPr algn="ctr"/>
            <a:r>
              <a:rPr lang="en-NZ" sz="4800" dirty="0">
                <a:solidFill>
                  <a:srgbClr val="002060"/>
                </a:solidFill>
              </a:rPr>
              <a:t>Pacific Health </a:t>
            </a:r>
            <a:r>
              <a:rPr lang="en-NZ" sz="4800" dirty="0" smtClean="0">
                <a:solidFill>
                  <a:srgbClr val="002060"/>
                </a:solidFill>
              </a:rPr>
              <a:t>Unit </a:t>
            </a:r>
            <a:r>
              <a:rPr lang="en-NZ" sz="3600" dirty="0" smtClean="0">
                <a:solidFill>
                  <a:srgbClr val="002060"/>
                </a:solidFill>
              </a:rPr>
              <a:t>(PHU) Wellington</a:t>
            </a:r>
          </a:p>
          <a:p>
            <a:pPr algn="ctr"/>
            <a:endParaRPr lang="en-NZ" sz="4800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561593" y="1780540"/>
            <a:ext cx="7061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NZ" sz="2800" b="1" dirty="0" smtClean="0">
                <a:solidFill>
                  <a:schemeClr val="accent1">
                    <a:lumMod val="50000"/>
                  </a:schemeClr>
                </a:solidFill>
              </a:rPr>
              <a:t>Wellington Hospital</a:t>
            </a:r>
          </a:p>
          <a:p>
            <a:pPr algn="l"/>
            <a:r>
              <a:rPr lang="en-NZ" sz="2800" b="1" dirty="0" smtClean="0">
                <a:solidFill>
                  <a:schemeClr val="accent1">
                    <a:lumMod val="50000"/>
                  </a:schemeClr>
                </a:solidFill>
              </a:rPr>
              <a:t>Ground </a:t>
            </a:r>
            <a:r>
              <a:rPr lang="en-NZ" sz="2800" b="1" dirty="0">
                <a:solidFill>
                  <a:schemeClr val="accent1">
                    <a:lumMod val="50000"/>
                  </a:schemeClr>
                </a:solidFill>
              </a:rPr>
              <a:t>Floor, Cultural </a:t>
            </a:r>
            <a:r>
              <a:rPr lang="en-NZ" sz="2800" b="1" dirty="0" smtClean="0">
                <a:solidFill>
                  <a:schemeClr val="accent1">
                    <a:lumMod val="50000"/>
                  </a:schemeClr>
                </a:solidFill>
              </a:rPr>
              <a:t>Centre </a:t>
            </a:r>
          </a:p>
          <a:p>
            <a:pPr algn="l"/>
            <a:r>
              <a:rPr lang="en-NZ" sz="2800" b="1" dirty="0" smtClean="0">
                <a:solidFill>
                  <a:schemeClr val="accent1">
                    <a:lumMod val="50000"/>
                  </a:schemeClr>
                </a:solidFill>
              </a:rPr>
              <a:t>Wellington </a:t>
            </a:r>
            <a:r>
              <a:rPr lang="en-NZ" sz="2800" b="1" dirty="0">
                <a:solidFill>
                  <a:schemeClr val="accent1">
                    <a:lumMod val="50000"/>
                  </a:schemeClr>
                </a:solidFill>
              </a:rPr>
              <a:t>Hospital </a:t>
            </a:r>
            <a:endParaRPr lang="en-NZ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NZ" sz="2800" b="1" dirty="0" smtClean="0">
                <a:solidFill>
                  <a:schemeClr val="accent1">
                    <a:lumMod val="50000"/>
                  </a:schemeClr>
                </a:solidFill>
              </a:rPr>
              <a:t>Phone</a:t>
            </a:r>
            <a:r>
              <a:rPr lang="en-NZ" sz="2800" b="1" dirty="0">
                <a:solidFill>
                  <a:schemeClr val="accent1">
                    <a:lumMod val="50000"/>
                  </a:schemeClr>
                </a:solidFill>
              </a:rPr>
              <a:t>: (04) 806 2320 </a:t>
            </a:r>
            <a:endParaRPr lang="en-NZ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NZ" sz="2800" b="1" dirty="0" smtClean="0">
                <a:solidFill>
                  <a:schemeClr val="accent1">
                    <a:lumMod val="50000"/>
                  </a:schemeClr>
                </a:solidFill>
              </a:rPr>
              <a:t>Email</a:t>
            </a:r>
            <a:r>
              <a:rPr lang="en-NZ" sz="2800" b="1" dirty="0">
                <a:solidFill>
                  <a:schemeClr val="accent1">
                    <a:lumMod val="50000"/>
                  </a:schemeClr>
                </a:solidFill>
              </a:rPr>
              <a:t>: PHUReferrals@ccdhb.org.nz </a:t>
            </a:r>
            <a:endParaRPr lang="en-NZ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NZ" sz="2800" b="1" dirty="0" smtClean="0">
                <a:solidFill>
                  <a:schemeClr val="accent1">
                    <a:lumMod val="50000"/>
                  </a:schemeClr>
                </a:solidFill>
              </a:rPr>
              <a:t>8.30am </a:t>
            </a:r>
            <a:r>
              <a:rPr lang="en-NZ" sz="2800" b="1" dirty="0">
                <a:solidFill>
                  <a:schemeClr val="accent1">
                    <a:lumMod val="50000"/>
                  </a:schemeClr>
                </a:solidFill>
              </a:rPr>
              <a:t>– 5pm, Mon - Fri</a:t>
            </a:r>
          </a:p>
          <a:p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Referral forms available on the intranet</a:t>
            </a:r>
            <a:endParaRPr lang="en-NZ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238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1" y="1867514"/>
            <a:ext cx="4349660" cy="487689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8988" y="317569"/>
            <a:ext cx="7175500" cy="889273"/>
          </a:xfrm>
        </p:spPr>
        <p:txBody>
          <a:bodyPr/>
          <a:lstStyle/>
          <a:p>
            <a:pPr algn="ctr"/>
            <a:r>
              <a:rPr lang="en-NZ" sz="4800" dirty="0">
                <a:solidFill>
                  <a:srgbClr val="002060"/>
                </a:solidFill>
              </a:rPr>
              <a:t>Pacific Health </a:t>
            </a:r>
            <a:r>
              <a:rPr lang="en-NZ" sz="4800" dirty="0" smtClean="0">
                <a:solidFill>
                  <a:srgbClr val="002060"/>
                </a:solidFill>
              </a:rPr>
              <a:t>Unit </a:t>
            </a:r>
            <a:r>
              <a:rPr lang="en-NZ" sz="4400" dirty="0" smtClean="0">
                <a:solidFill>
                  <a:srgbClr val="002060"/>
                </a:solidFill>
              </a:rPr>
              <a:t>(PHU) Hutt Valley</a:t>
            </a:r>
            <a:endParaRPr lang="en-NZ" sz="4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637" y="1206842"/>
            <a:ext cx="7608824" cy="5499100"/>
          </a:xfrm>
          <a:prstGeom prst="rect">
            <a:avLst/>
          </a:prstGeom>
          <a:noFill/>
        </p:spPr>
        <p:txBody>
          <a:bodyPr wrap="square" lIns="108000" tIns="108000" rIns="108000" bIns="108000" rtlCol="0">
            <a:noAutofit/>
          </a:bodyPr>
          <a:lstStyle/>
          <a:p>
            <a:endParaRPr lang="en-NZ" sz="3200" b="1" dirty="0" smtClean="0">
              <a:solidFill>
                <a:srgbClr val="00B2B8"/>
              </a:solidFill>
            </a:endParaRPr>
          </a:p>
          <a:p>
            <a:r>
              <a:rPr lang="en-NZ" sz="3200" b="1" dirty="0" smtClean="0">
                <a:solidFill>
                  <a:srgbClr val="00B2B8"/>
                </a:solidFill>
              </a:rPr>
              <a:t>Pacific Health Unit</a:t>
            </a:r>
          </a:p>
          <a:p>
            <a:r>
              <a:rPr lang="en-NZ" sz="3200" b="1" dirty="0" smtClean="0">
                <a:solidFill>
                  <a:srgbClr val="00B2B8"/>
                </a:solidFill>
              </a:rPr>
              <a:t>Ground floor </a:t>
            </a:r>
          </a:p>
          <a:p>
            <a:r>
              <a:rPr lang="en-NZ" sz="3200" b="1" dirty="0" smtClean="0">
                <a:solidFill>
                  <a:srgbClr val="00B2B8"/>
                </a:solidFill>
              </a:rPr>
              <a:t>Hutt Hospital</a:t>
            </a:r>
          </a:p>
          <a:p>
            <a:r>
              <a:rPr lang="en-NZ" sz="3200" b="1" dirty="0" smtClean="0">
                <a:solidFill>
                  <a:srgbClr val="00B2B8"/>
                </a:solidFill>
              </a:rPr>
              <a:t>Phone (04) 570 9770</a:t>
            </a:r>
          </a:p>
          <a:p>
            <a:r>
              <a:rPr lang="en-NZ" sz="3200" b="1" dirty="0" smtClean="0">
                <a:solidFill>
                  <a:srgbClr val="00B2B8"/>
                </a:solidFill>
              </a:rPr>
              <a:t>Email: </a:t>
            </a:r>
            <a:r>
              <a:rPr lang="en-NZ" sz="3200" b="1" dirty="0" smtClean="0">
                <a:solidFill>
                  <a:srgbClr val="002060"/>
                </a:solidFill>
                <a:hlinkClick r:id="rId4"/>
              </a:rPr>
              <a:t>pacificunit@huttvalleydhb.org.nz</a:t>
            </a:r>
            <a:endParaRPr lang="en-NZ" sz="3200" b="1" dirty="0" smtClean="0">
              <a:solidFill>
                <a:srgbClr val="002060"/>
              </a:solidFill>
            </a:endParaRPr>
          </a:p>
          <a:p>
            <a:r>
              <a:rPr lang="en-NZ" sz="3200" b="1" dirty="0" smtClean="0">
                <a:solidFill>
                  <a:srgbClr val="00B2B8"/>
                </a:solidFill>
              </a:rPr>
              <a:t>8:30am – 5pm, Mon – Fri</a:t>
            </a:r>
          </a:p>
          <a:p>
            <a:endParaRPr lang="en-NZ" sz="3200" b="1" dirty="0">
              <a:solidFill>
                <a:srgbClr val="00B2B8"/>
              </a:solidFill>
            </a:endParaRPr>
          </a:p>
          <a:p>
            <a:r>
              <a:rPr lang="en-NZ" sz="3200" b="1" dirty="0" smtClean="0">
                <a:solidFill>
                  <a:srgbClr val="00B2B8"/>
                </a:solidFill>
              </a:rPr>
              <a:t>Referral forms available on the internet</a:t>
            </a:r>
          </a:p>
          <a:p>
            <a:endParaRPr lang="en-NZ" sz="3200" b="1" dirty="0">
              <a:solidFill>
                <a:srgbClr val="00B2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779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1" y="1867514"/>
            <a:ext cx="4349660" cy="487689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287" y="253727"/>
            <a:ext cx="10433813" cy="1448073"/>
          </a:xfrm>
        </p:spPr>
        <p:txBody>
          <a:bodyPr/>
          <a:lstStyle/>
          <a:p>
            <a:pPr algn="ctr"/>
            <a:r>
              <a:rPr lang="en-NZ" sz="4800" dirty="0" smtClean="0">
                <a:solidFill>
                  <a:srgbClr val="002060"/>
                </a:solidFill>
              </a:rPr>
              <a:t>How the PHU supports Pacific inpatients </a:t>
            </a:r>
            <a:endParaRPr lang="en-NZ" sz="48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367" y="1869392"/>
            <a:ext cx="10490159" cy="4798108"/>
          </a:xfrm>
          <a:prstGeom prst="rect">
            <a:avLst/>
          </a:prstGeom>
          <a:noFill/>
        </p:spPr>
        <p:txBody>
          <a:bodyPr wrap="square" lIns="108000" tIns="108000" rIns="108000" bIns="108000" rtlCol="0">
            <a:no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</a:t>
            </a:r>
            <a:r>
              <a:rPr lang="en-NZ" altLang="en-US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advocate</a:t>
            </a: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all Pacific patients during their stay in the </a:t>
            </a:r>
            <a:r>
              <a:rPr lang="en-NZ" altLang="en-US" sz="2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hospital</a:t>
            </a:r>
          </a:p>
          <a:p>
            <a:pPr lvl="0">
              <a:lnSpc>
                <a:spcPct val="90000"/>
              </a:lnSpc>
              <a:defRPr/>
            </a:pPr>
            <a:endParaRPr lang="en-NZ" alt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</a:t>
            </a:r>
            <a:r>
              <a:rPr lang="en-NZ" altLang="en-US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patients and their families with                                        interpretation to help them understand their health issues and the health </a:t>
            </a:r>
            <a:r>
              <a:rPr lang="en-NZ" altLang="en-US" sz="2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</a:t>
            </a:r>
          </a:p>
          <a:p>
            <a:pPr marL="457200" lvl="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NZ" altLang="en-US" sz="28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</a:t>
            </a:r>
            <a:r>
              <a:rPr lang="en-NZ" altLang="en-US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facilitate</a:t>
            </a: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links between hospital services                                         and primary health care and community based                              </a:t>
            </a:r>
            <a:r>
              <a:rPr lang="en-NZ" altLang="en-US" sz="2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services</a:t>
            </a:r>
            <a:endParaRPr lang="en-NZ" alt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defRPr/>
            </a:pPr>
            <a:endParaRPr lang="en-NZ" alt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en-NZ" altLang="en-US" sz="28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NZ" altLang="en-US" sz="2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</a:t>
            </a:r>
            <a:r>
              <a:rPr lang="en-NZ" altLang="en-US" sz="28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 </a:t>
            </a:r>
            <a:r>
              <a:rPr lang="en-NZ" altLang="en-US" sz="2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treating teams to </a:t>
            </a: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 them </a:t>
            </a:r>
            <a:r>
              <a:rPr lang="en-NZ" altLang="en-US" sz="2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 understand how to work </a:t>
            </a:r>
            <a:r>
              <a:rPr lang="en-NZ" alt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Pacific </a:t>
            </a:r>
            <a:r>
              <a:rPr lang="en-NZ" altLang="en-US" sz="28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patients &amp; their families</a:t>
            </a:r>
            <a:endParaRPr lang="en-NZ" alt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876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1" y="1867514"/>
            <a:ext cx="4349660" cy="487689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287" y="444227"/>
            <a:ext cx="7175500" cy="889273"/>
          </a:xfrm>
        </p:spPr>
        <p:txBody>
          <a:bodyPr/>
          <a:lstStyle/>
          <a:p>
            <a:pPr algn="ctr"/>
            <a:r>
              <a:rPr lang="en-NZ" sz="4800" dirty="0">
                <a:solidFill>
                  <a:srgbClr val="002060"/>
                </a:solidFill>
              </a:rPr>
              <a:t>Pacific cultural values</a:t>
            </a: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783050" y="1557226"/>
            <a:ext cx="7090950" cy="49578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Family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and Va relationships, Kin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connections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Respect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for the elderly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Reciprocity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Language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Cultural traditions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Spirituality/Religion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Traditional healing </a:t>
            </a:r>
          </a:p>
          <a:p>
            <a:pPr marL="285750" indent="-285750" algn="ctr"/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63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7024" y="-167024"/>
            <a:ext cx="2755903" cy="308995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74187" y="441312"/>
            <a:ext cx="6877813" cy="927373"/>
          </a:xfrm>
        </p:spPr>
        <p:txBody>
          <a:bodyPr/>
          <a:lstStyle/>
          <a:p>
            <a:pPr algn="ctr"/>
            <a:r>
              <a:rPr lang="en-NZ" sz="4800" dirty="0">
                <a:solidFill>
                  <a:srgbClr val="002060"/>
                </a:solidFill>
              </a:rPr>
              <a:t>Pacific Models of Care</a:t>
            </a:r>
          </a:p>
        </p:txBody>
      </p:sp>
      <p:pic>
        <p:nvPicPr>
          <p:cNvPr id="5" name="Picture 5" descr="Image result for Fonua Model Tong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87" y="2648743"/>
            <a:ext cx="5065713" cy="379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699" y="2648742"/>
            <a:ext cx="5016501" cy="3796299"/>
          </a:xfrm>
          <a:prstGeom prst="rect">
            <a:avLst/>
          </a:prstGeom>
        </p:spPr>
      </p:pic>
      <p:sp>
        <p:nvSpPr>
          <p:cNvPr id="8" name="Text Placeholder 4"/>
          <p:cNvSpPr>
            <a:spLocks noGrp="1"/>
          </p:cNvSpPr>
          <p:nvPr>
            <p:ph type="body" idx="4294967295"/>
          </p:nvPr>
        </p:nvSpPr>
        <p:spPr>
          <a:xfrm>
            <a:off x="317499" y="1759743"/>
            <a:ext cx="5727701" cy="78025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NZ" sz="2000" b="1" dirty="0">
                <a:solidFill>
                  <a:srgbClr val="002060"/>
                </a:solidFill>
              </a:rPr>
              <a:t>Fonofale Model</a:t>
            </a:r>
          </a:p>
          <a:p>
            <a:pPr marL="0" indent="0" algn="ctr">
              <a:buNone/>
            </a:pPr>
            <a:r>
              <a:rPr lang="en-NZ" sz="2000" b="1" dirty="0">
                <a:solidFill>
                  <a:srgbClr val="002060"/>
                </a:solidFill>
              </a:rPr>
              <a:t>Samoan Fuimaono Karl Pulotu-Endemann 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6787355" y="1716088"/>
            <a:ext cx="5183188" cy="8239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NZ" sz="2000" b="1" dirty="0">
                <a:solidFill>
                  <a:srgbClr val="002060"/>
                </a:solidFill>
              </a:rPr>
              <a:t>Vaka </a:t>
            </a:r>
            <a:r>
              <a:rPr lang="en-NZ" sz="2000" b="1" dirty="0" err="1">
                <a:solidFill>
                  <a:srgbClr val="002060"/>
                </a:solidFill>
              </a:rPr>
              <a:t>Atafaga</a:t>
            </a:r>
            <a:r>
              <a:rPr lang="en-NZ" sz="2000" b="1" dirty="0">
                <a:solidFill>
                  <a:srgbClr val="002060"/>
                </a:solidFill>
              </a:rPr>
              <a:t> Model</a:t>
            </a:r>
          </a:p>
          <a:p>
            <a:pPr marL="0" indent="0" algn="ctr">
              <a:buNone/>
            </a:pPr>
            <a:r>
              <a:rPr lang="en-NZ" sz="2000" b="1" dirty="0">
                <a:solidFill>
                  <a:srgbClr val="002060"/>
                </a:solidFill>
              </a:rPr>
              <a:t>Tokelauan Kupa </a:t>
            </a:r>
            <a:r>
              <a:rPr lang="en-NZ" sz="2000" b="1" dirty="0" err="1">
                <a:solidFill>
                  <a:srgbClr val="002060"/>
                </a:solidFill>
              </a:rPr>
              <a:t>Kupa</a:t>
            </a:r>
            <a:endParaRPr lang="en-NZ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5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7024" y="-167024"/>
            <a:ext cx="2755903" cy="308995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AF9945B-3515-0F40-A18E-542EB8E2E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74187" y="441312"/>
            <a:ext cx="6877813" cy="927373"/>
          </a:xfrm>
        </p:spPr>
        <p:txBody>
          <a:bodyPr/>
          <a:lstStyle/>
          <a:p>
            <a:pPr algn="ctr"/>
            <a:r>
              <a:rPr lang="en-NZ" sz="4800" dirty="0">
                <a:solidFill>
                  <a:srgbClr val="002060"/>
                </a:solidFill>
              </a:rPr>
              <a:t>Pacific Models of Care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idx="4294967295"/>
          </p:nvPr>
        </p:nvSpPr>
        <p:spPr>
          <a:xfrm>
            <a:off x="317499" y="1695326"/>
            <a:ext cx="5727701" cy="78025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NZ" sz="2000" b="1" dirty="0" err="1">
                <a:solidFill>
                  <a:srgbClr val="002060"/>
                </a:solidFill>
              </a:rPr>
              <a:t>Tivaevae</a:t>
            </a:r>
            <a:r>
              <a:rPr lang="en-NZ" sz="2000" b="1" dirty="0">
                <a:solidFill>
                  <a:srgbClr val="002060"/>
                </a:solidFill>
              </a:rPr>
              <a:t> Model</a:t>
            </a:r>
          </a:p>
          <a:p>
            <a:pPr marL="0" indent="0" algn="ctr">
              <a:buNone/>
            </a:pPr>
            <a:r>
              <a:rPr lang="en-NZ" sz="2000" b="1" dirty="0">
                <a:solidFill>
                  <a:srgbClr val="002060"/>
                </a:solidFill>
              </a:rPr>
              <a:t>Cook Island Teremoana Maua-Hodges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6787355" y="1651671"/>
            <a:ext cx="5183188" cy="8239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NZ" sz="2000" b="1" dirty="0" err="1">
                <a:solidFill>
                  <a:srgbClr val="002060"/>
                </a:solidFill>
              </a:rPr>
              <a:t>Toulanganga</a:t>
            </a:r>
            <a:r>
              <a:rPr lang="en-NZ" sz="2000" b="1" dirty="0">
                <a:solidFill>
                  <a:srgbClr val="002060"/>
                </a:solidFill>
              </a:rPr>
              <a:t> Model</a:t>
            </a:r>
          </a:p>
          <a:p>
            <a:pPr marL="0" indent="0" algn="ctr">
              <a:buNone/>
            </a:pPr>
            <a:r>
              <a:rPr lang="en-NZ" sz="2000" b="1" dirty="0">
                <a:solidFill>
                  <a:srgbClr val="002060"/>
                </a:solidFill>
              </a:rPr>
              <a:t>Tongan </a:t>
            </a:r>
            <a:r>
              <a:rPr lang="en-NZ" sz="2000" b="1" dirty="0" err="1">
                <a:solidFill>
                  <a:srgbClr val="002060"/>
                </a:solidFill>
              </a:rPr>
              <a:t>Maile</a:t>
            </a:r>
            <a:r>
              <a:rPr lang="en-NZ" sz="2000" b="1" dirty="0">
                <a:solidFill>
                  <a:srgbClr val="002060"/>
                </a:solidFill>
              </a:rPr>
              <a:t> </a:t>
            </a:r>
            <a:r>
              <a:rPr lang="en-NZ" sz="2000" b="1" dirty="0" err="1">
                <a:solidFill>
                  <a:srgbClr val="002060"/>
                </a:solidFill>
              </a:rPr>
              <a:t>Feletoa</a:t>
            </a:r>
            <a:r>
              <a:rPr lang="en-NZ" sz="2000" b="1" dirty="0">
                <a:solidFill>
                  <a:srgbClr val="002060"/>
                </a:solidFill>
              </a:rPr>
              <a:t> </a:t>
            </a:r>
            <a:r>
              <a:rPr lang="en-NZ" sz="2000" b="1" dirty="0" err="1">
                <a:solidFill>
                  <a:srgbClr val="002060"/>
                </a:solidFill>
              </a:rPr>
              <a:t>Finau</a:t>
            </a:r>
            <a:r>
              <a:rPr lang="en-NZ" sz="2000" b="1" dirty="0">
                <a:solidFill>
                  <a:srgbClr val="002060"/>
                </a:solidFill>
              </a:rPr>
              <a:t> </a:t>
            </a:r>
            <a:r>
              <a:rPr lang="en-NZ" sz="2000" b="1" dirty="0" err="1">
                <a:solidFill>
                  <a:srgbClr val="002060"/>
                </a:solidFill>
              </a:rPr>
              <a:t>Uluvae</a:t>
            </a:r>
            <a:endParaRPr lang="en-NZ" sz="2000" b="1" dirty="0">
              <a:solidFill>
                <a:srgbClr val="002060"/>
              </a:solidFill>
            </a:endParaRPr>
          </a:p>
        </p:txBody>
      </p:sp>
      <p:pic>
        <p:nvPicPr>
          <p:cNvPr id="7" name="Picture 7" descr="Image result for Tivaevae Cook Islan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57" y="2704597"/>
            <a:ext cx="5415343" cy="351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Image result for Toulanganga Model Tong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543" y="2704597"/>
            <a:ext cx="5080000" cy="359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89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A595D-536B-1C43-88A7-8404112BC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3377" y="2465860"/>
            <a:ext cx="9834623" cy="3134840"/>
          </a:xfrm>
        </p:spPr>
        <p:txBody>
          <a:bodyPr/>
          <a:lstStyle/>
          <a:p>
            <a:r>
              <a:rPr lang="en-NZ" dirty="0" err="1"/>
              <a:t>Fa’afetai</a:t>
            </a:r>
            <a:r>
              <a:rPr lang="en-NZ" dirty="0"/>
              <a:t> lava / </a:t>
            </a:r>
            <a:r>
              <a:rPr lang="en-NZ" dirty="0" err="1"/>
              <a:t>Malo</a:t>
            </a:r>
            <a:r>
              <a:rPr lang="en-NZ" dirty="0"/>
              <a:t> ‘</a:t>
            </a:r>
            <a:r>
              <a:rPr lang="en-NZ" dirty="0" err="1"/>
              <a:t>aupito</a:t>
            </a:r>
            <a:r>
              <a:rPr lang="en-NZ" dirty="0"/>
              <a:t> / </a:t>
            </a:r>
            <a:r>
              <a:rPr lang="en-NZ" dirty="0" err="1"/>
              <a:t>Fakafetai</a:t>
            </a:r>
            <a:r>
              <a:rPr lang="en-NZ" dirty="0"/>
              <a:t> </a:t>
            </a:r>
            <a:r>
              <a:rPr lang="en-NZ" dirty="0" err="1"/>
              <a:t>lahi</a:t>
            </a:r>
            <a:r>
              <a:rPr lang="en-NZ" dirty="0"/>
              <a:t> / </a:t>
            </a:r>
            <a:r>
              <a:rPr lang="en-NZ" dirty="0" err="1"/>
              <a:t>Fakaaue</a:t>
            </a:r>
            <a:r>
              <a:rPr lang="en-NZ" dirty="0"/>
              <a:t> </a:t>
            </a:r>
            <a:r>
              <a:rPr lang="en-NZ" dirty="0" err="1"/>
              <a:t>lahi</a:t>
            </a:r>
            <a:r>
              <a:rPr lang="en-NZ" dirty="0"/>
              <a:t> / </a:t>
            </a:r>
            <a:r>
              <a:rPr lang="en-NZ" dirty="0" err="1"/>
              <a:t>Fakafetai</a:t>
            </a:r>
            <a:r>
              <a:rPr lang="en-NZ" dirty="0"/>
              <a:t> </a:t>
            </a:r>
            <a:r>
              <a:rPr lang="en-NZ" dirty="0" err="1"/>
              <a:t>lasi</a:t>
            </a:r>
            <a:r>
              <a:rPr lang="en-NZ" dirty="0"/>
              <a:t> / </a:t>
            </a:r>
            <a:br>
              <a:rPr lang="en-NZ" dirty="0"/>
            </a:br>
            <a:r>
              <a:rPr lang="en-NZ" dirty="0" err="1"/>
              <a:t>Ko</a:t>
            </a:r>
            <a:r>
              <a:rPr lang="en-NZ" dirty="0"/>
              <a:t> </a:t>
            </a:r>
            <a:r>
              <a:rPr lang="en-NZ" dirty="0" err="1"/>
              <a:t>rabwa</a:t>
            </a:r>
            <a:r>
              <a:rPr lang="en-NZ" dirty="0"/>
              <a:t> / </a:t>
            </a:r>
            <a:r>
              <a:rPr lang="en-NZ" dirty="0" err="1"/>
              <a:t>Meitaki</a:t>
            </a:r>
            <a:r>
              <a:rPr lang="en-NZ" dirty="0"/>
              <a:t> / </a:t>
            </a:r>
            <a:r>
              <a:rPr lang="en-NZ" dirty="0" err="1"/>
              <a:t>Vinaka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77041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7">
      <a:dk1>
        <a:srgbClr val="09050A"/>
      </a:dk1>
      <a:lt1>
        <a:srgbClr val="FFFFFF"/>
      </a:lt1>
      <a:dk2>
        <a:srgbClr val="28222B"/>
      </a:dk2>
      <a:lt2>
        <a:srgbClr val="00AFB9"/>
      </a:lt2>
      <a:accent1>
        <a:srgbClr val="CCEAEE"/>
      </a:accent1>
      <a:accent2>
        <a:srgbClr val="3F3958"/>
      </a:accent2>
      <a:accent3>
        <a:srgbClr val="00AFB9"/>
      </a:accent3>
      <a:accent4>
        <a:srgbClr val="CCEAEE"/>
      </a:accent4>
      <a:accent5>
        <a:srgbClr val="453C45"/>
      </a:accent5>
      <a:accent6>
        <a:srgbClr val="00AFB9"/>
      </a:accent6>
      <a:hlink>
        <a:srgbClr val="CCEAEE"/>
      </a:hlink>
      <a:folHlink>
        <a:srgbClr val="00AFB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1D6049-B423-4F51-A5BD-0EC3FDC1CB12}" vid="{E9584AC9-F26B-4732-9F70-27ED381AFA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12ACBA273EFD4BBE82E59E43ACEF84" ma:contentTypeVersion="18" ma:contentTypeDescription="Create a new document." ma:contentTypeScope="" ma:versionID="d606981aadad4b7f9e0f26ad3904695f">
  <xsd:schema xmlns:xsd="http://www.w3.org/2001/XMLSchema" xmlns:xs="http://www.w3.org/2001/XMLSchema" xmlns:p="http://schemas.microsoft.com/office/2006/metadata/properties" xmlns:ns1="http://schemas.microsoft.com/sharepoint/v3" xmlns:ns2="ba0406cd-58de-44ce-bfb3-9a235c5d013f" xmlns:ns3="930aecde-b3fa-41e3-895a-b0d984a5fe42" targetNamespace="http://schemas.microsoft.com/office/2006/metadata/properties" ma:root="true" ma:fieldsID="ea8654ad53027ad2b81adeda16b83ea4" ns1:_="" ns2:_="" ns3:_="">
    <xsd:import namespace="http://schemas.microsoft.com/sharepoint/v3"/>
    <xsd:import namespace="ba0406cd-58de-44ce-bfb3-9a235c5d013f"/>
    <xsd:import namespace="930aecde-b3fa-41e3-895a-b0d984a5fe4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406cd-58de-44ce-bfb3-9a235c5d013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024fef26-b318-4648-9c0e-0ce0e4209880}" ma:internalName="TaxCatchAll" ma:showField="CatchAllData" ma:web="ba0406cd-58de-44ce-bfb3-9a235c5d01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0aecde-b3fa-41e3-895a-b0d984a5fe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25922c92-9d3c-4727-910a-b5e6a150d7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2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0406cd-58de-44ce-bfb3-9a235c5d013f" xsi:nil="true"/>
    <lcf76f155ced4ddcb4097134ff3c332f xmlns="930aecde-b3fa-41e3-895a-b0d984a5fe42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2C9178-1DF6-47BE-8E51-FDF67A6535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a0406cd-58de-44ce-bfb3-9a235c5d013f"/>
    <ds:schemaRef ds:uri="930aecde-b3fa-41e3-895a-b0d984a5fe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BB4929-EC00-408E-801F-D8744109D007}">
  <ds:schemaRefs>
    <ds:schemaRef ds:uri="http://purl.org/dc/dcmitype/"/>
    <ds:schemaRef ds:uri="http://schemas.microsoft.com/office/2006/documentManagement/types"/>
    <ds:schemaRef ds:uri="930aecde-b3fa-41e3-895a-b0d984a5fe42"/>
    <ds:schemaRef ds:uri="ba0406cd-58de-44ce-bfb3-9a235c5d013f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A0E989B-5355-49FA-B47C-7B7DCDB15E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TeWhatuOra_PPT_template_Capital, Coast and Hutt Valley</Template>
  <TotalTime>267</TotalTime>
  <Words>272</Words>
  <Application>Microsoft Office PowerPoint</Application>
  <PresentationFormat>Widescreen</PresentationFormat>
  <Paragraphs>90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Pacific Health</vt:lpstr>
      <vt:lpstr>PowerPoint Presentation</vt:lpstr>
      <vt:lpstr>PowerPoint Presentation</vt:lpstr>
      <vt:lpstr>PowerPoint Presentation</vt:lpstr>
      <vt:lpstr>PowerPoint Presentation</vt:lpstr>
      <vt:lpstr> Priority Areas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Fa’afetai lava / Malo ‘aupito / Fakafetai lahi / Fakaaue lahi / Fakafetai lasi /  Ko rabwa / Meitaki / Vinaka</vt:lpstr>
    </vt:vector>
  </TitlesOfParts>
  <Company>3DHB ICT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Pacific Health</dc:title>
  <dc:creator>Liz Gaualofa [CCDHB]</dc:creator>
  <cp:lastModifiedBy>Kathy Trezise [CCDHB]</cp:lastModifiedBy>
  <cp:revision>23</cp:revision>
  <cp:lastPrinted>2022-07-21T05:42:05Z</cp:lastPrinted>
  <dcterms:created xsi:type="dcterms:W3CDTF">2022-07-20T22:36:37Z</dcterms:created>
  <dcterms:modified xsi:type="dcterms:W3CDTF">2022-07-28T22:46:05Z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0x0101004B12ACBA273EFD4BBE82E59E43ACEF84</vt:lpwstr>
  </property>
</Properties>
</file>