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20"/>
  </p:notesMasterIdLst>
  <p:sldIdLst>
    <p:sldId id="256" r:id="rId3"/>
    <p:sldId id="315" r:id="rId4"/>
    <p:sldId id="298" r:id="rId5"/>
    <p:sldId id="277" r:id="rId6"/>
    <p:sldId id="278" r:id="rId7"/>
    <p:sldId id="280" r:id="rId8"/>
    <p:sldId id="286" r:id="rId9"/>
    <p:sldId id="297" r:id="rId10"/>
    <p:sldId id="303" r:id="rId11"/>
    <p:sldId id="288" r:id="rId12"/>
    <p:sldId id="305" r:id="rId13"/>
    <p:sldId id="306" r:id="rId14"/>
    <p:sldId id="313" r:id="rId15"/>
    <p:sldId id="314" r:id="rId16"/>
    <p:sldId id="309" r:id="rId17"/>
    <p:sldId id="311" r:id="rId18"/>
    <p:sldId id="270" r:id="rId19"/>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46" autoAdjust="0"/>
    <p:restoredTop sz="94660"/>
  </p:normalViewPr>
  <p:slideViewPr>
    <p:cSldViewPr snapToGrid="0">
      <p:cViewPr varScale="1">
        <p:scale>
          <a:sx n="73" d="100"/>
          <a:sy n="73" d="100"/>
        </p:scale>
        <p:origin x="55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image" Target="../media/image1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7B514CF4-3767-48CE-B6D2-A706931B77BD}" type="datetimeFigureOut">
              <a:rPr lang="en-NZ" smtClean="0"/>
              <a:t>23/02/2022</a:t>
            </a:fld>
            <a:endParaRPr lang="en-NZ"/>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3BD4F725-6660-4E99-AF95-EA30C4D6A85A}" type="slidenum">
              <a:rPr lang="en-NZ" smtClean="0"/>
              <a:t>‹#›</a:t>
            </a:fld>
            <a:endParaRPr lang="en-NZ"/>
          </a:p>
        </p:txBody>
      </p:sp>
    </p:spTree>
    <p:extLst>
      <p:ext uri="{BB962C8B-B14F-4D97-AF65-F5344CB8AC3E}">
        <p14:creationId xmlns:p14="http://schemas.microsoft.com/office/powerpoint/2010/main" val="84133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Don:</a:t>
            </a:r>
          </a:p>
          <a:p>
            <a:r>
              <a:rPr lang="en-NZ" dirty="0" smtClean="0"/>
              <a:t>0.</a:t>
            </a:r>
            <a:r>
              <a:rPr lang="en-NZ" baseline="0" dirty="0" smtClean="0"/>
              <a:t> You cannot do this with a watch or chunky rings on.</a:t>
            </a:r>
          </a:p>
          <a:p>
            <a:pPr marL="228600" indent="-228600">
              <a:buAutoNum type="arabicPeriod"/>
            </a:pPr>
            <a:r>
              <a:rPr lang="en-NZ" baseline="0" dirty="0" smtClean="0"/>
              <a:t>Alcohol gel kills </a:t>
            </a:r>
            <a:r>
              <a:rPr lang="en-NZ" baseline="0" dirty="0" err="1" smtClean="0"/>
              <a:t>Covid</a:t>
            </a:r>
            <a:r>
              <a:rPr lang="en-NZ" baseline="0" dirty="0" smtClean="0"/>
              <a:t> almost instantly, but we rub for 20 seconds to get good cover in all the nooks and crannies. Soap also kills </a:t>
            </a:r>
            <a:r>
              <a:rPr lang="en-NZ" baseline="0" dirty="0" err="1" smtClean="0"/>
              <a:t>Covid</a:t>
            </a:r>
            <a:r>
              <a:rPr lang="en-NZ" baseline="0" dirty="0" smtClean="0"/>
              <a:t> almost instantly, but we take 40 seconds to cover all nooks and crannies and dry effectively.</a:t>
            </a:r>
          </a:p>
          <a:p>
            <a:pPr marL="0" indent="0">
              <a:buNone/>
            </a:pPr>
            <a:r>
              <a:rPr lang="en-NZ" baseline="0" dirty="0" smtClean="0"/>
              <a:t>      Securing at the hip means you can see the ties when you are taking it off, but it is not essential.</a:t>
            </a:r>
          </a:p>
          <a:p>
            <a:pPr marL="228600" indent="-228600">
              <a:buAutoNum type="arabicPeriod" startAt="2"/>
            </a:pPr>
            <a:r>
              <a:rPr lang="en-NZ" baseline="0" dirty="0" smtClean="0"/>
              <a:t>Demonstrate straps at neck and crown of head. If you can’t get a good seal, don’t go in the room.</a:t>
            </a:r>
          </a:p>
          <a:p>
            <a:pPr marL="228600" indent="-228600">
              <a:buAutoNum type="arabicPeriod" startAt="2"/>
            </a:pPr>
            <a:r>
              <a:rPr lang="en-NZ" baseline="0" dirty="0" smtClean="0"/>
              <a:t>Remove plastic film on both sides so it is clear.</a:t>
            </a:r>
          </a:p>
          <a:p>
            <a:pPr marL="228600" indent="-228600">
              <a:buAutoNum type="arabicPeriod" startAt="2"/>
            </a:pPr>
            <a:r>
              <a:rPr lang="en-NZ" baseline="0" dirty="0" smtClean="0"/>
              <a:t>We always sanitise before reaching into a glove box so we don’t contaminate the other gloves in the box.  But here, you have sanitised at the beginning hand have only touched clean equipment, so it is okay.  You may like to pull the cuffs low over your hands before donning gloves so you have a good overlap of gloves over gown.  Do not make a hole by pushing thumb through the gown – this will mean you can’t do effective hand hygiene later.</a:t>
            </a:r>
          </a:p>
          <a:p>
            <a:pPr marL="228600" indent="-228600">
              <a:buAutoNum type="arabicPeriod" startAt="2"/>
            </a:pPr>
            <a:r>
              <a:rPr lang="en-NZ" baseline="0" dirty="0" smtClean="0"/>
              <a:t>That all is correct.</a:t>
            </a:r>
          </a:p>
          <a:p>
            <a:pPr marL="228600" indent="-228600">
              <a:buAutoNum type="arabicPeriod" startAt="2"/>
            </a:pPr>
            <a:endParaRPr lang="en-NZ" baseline="0" dirty="0" smtClean="0"/>
          </a:p>
          <a:p>
            <a:pPr marL="0" indent="0">
              <a:buNone/>
            </a:pPr>
            <a:r>
              <a:rPr lang="en-NZ" baseline="0" dirty="0" smtClean="0"/>
              <a:t>Doff:</a:t>
            </a:r>
          </a:p>
          <a:p>
            <a:pPr marL="228600" indent="-228600">
              <a:buAutoNum type="arabicPeriod"/>
            </a:pPr>
            <a:r>
              <a:rPr lang="en-NZ" baseline="0" dirty="0" smtClean="0"/>
              <a:t>The point is to not touch your hands with the outside of the glove.  However, since contamination is always a risk, we do hand hygiene afterwards.</a:t>
            </a:r>
          </a:p>
          <a:p>
            <a:pPr marL="228600" indent="-228600">
              <a:buAutoNum type="arabicPeriod"/>
            </a:pPr>
            <a:r>
              <a:rPr lang="en-NZ" baseline="0" dirty="0" smtClean="0"/>
              <a:t>We want clean hands before reaching up to the back of our neck.</a:t>
            </a:r>
          </a:p>
          <a:p>
            <a:pPr marL="228600" indent="-228600">
              <a:buAutoNum type="arabicPeriod"/>
            </a:pPr>
            <a:r>
              <a:rPr lang="en-NZ" baseline="0" dirty="0" smtClean="0"/>
              <a:t>There are many techniques for removing a gown: arms crossed over, or sliding out of the sleeves.  The important thing is that you take it off without the outside touching your clothes.  Rolling the gown held out away from your body is the best way to do this. Put </a:t>
            </a:r>
            <a:r>
              <a:rPr lang="en-NZ" baseline="0" smtClean="0"/>
              <a:t>gown deep </a:t>
            </a:r>
            <a:r>
              <a:rPr lang="en-NZ" baseline="0" dirty="0" smtClean="0"/>
              <a:t>into rubbish bin.  Do not leave it on the top, so that it is likely to overflow next time.</a:t>
            </a:r>
          </a:p>
          <a:p>
            <a:pPr marL="0" indent="0">
              <a:buNone/>
            </a:pPr>
            <a:r>
              <a:rPr lang="en-NZ" baseline="0" dirty="0" smtClean="0"/>
              <a:t>      We will probably contaminate our hands taking off the gown.  Everything in the room is considered contaminated, so we don’t need to clean our hands before leaving.</a:t>
            </a:r>
          </a:p>
          <a:p>
            <a:pPr marL="228600" indent="-228600">
              <a:buAutoNum type="arabicPeriod" startAt="4"/>
            </a:pPr>
            <a:r>
              <a:rPr lang="en-NZ" baseline="0" dirty="0" smtClean="0"/>
              <a:t>Sanitise now before touching anything else, and before toughing your hair.</a:t>
            </a:r>
          </a:p>
          <a:p>
            <a:pPr marL="228600" indent="-228600">
              <a:buAutoNum type="arabicPeriod" startAt="4"/>
            </a:pPr>
            <a:r>
              <a:rPr lang="en-NZ" baseline="0" dirty="0" smtClean="0"/>
              <a:t>Doffing N95 mask this way prevents it flicking around on the elastic in an uncontrolled way.</a:t>
            </a:r>
          </a:p>
          <a:p>
            <a:pPr marL="0" indent="0">
              <a:buNone/>
            </a:pPr>
            <a:endParaRPr lang="en-NZ" baseline="0" dirty="0" smtClean="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C91E92-7C09-4FDA-8799-A76559F164FE}" type="slidenum">
              <a:rPr kumimoji="0" lang="en-N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N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843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NZ"/>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NZ"/>
          </a:p>
        </p:txBody>
      </p:sp>
      <p:sp>
        <p:nvSpPr>
          <p:cNvPr id="4" name="Date Placeholder 3"/>
          <p:cNvSpPr>
            <a:spLocks noGrp="1"/>
          </p:cNvSpPr>
          <p:nvPr>
            <p:ph type="dt" sz="half" idx="10"/>
          </p:nvPr>
        </p:nvSpPr>
        <p:spPr/>
        <p:txBody>
          <a:bodyPr/>
          <a:lstStyle/>
          <a:p>
            <a:fld id="{5B60B588-E94E-4367-BD9D-EF6022539A49}" type="datetimeFigureOut">
              <a:rPr lang="en-NZ" smtClean="0"/>
              <a:t>23/02/2022</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03E15E82-9216-4C4E-BAF3-C87208D9B42B}" type="slidenum">
              <a:rPr lang="en-NZ" smtClean="0"/>
              <a:t>‹#›</a:t>
            </a:fld>
            <a:endParaRPr lang="en-NZ"/>
          </a:p>
        </p:txBody>
      </p:sp>
    </p:spTree>
    <p:extLst>
      <p:ext uri="{BB962C8B-B14F-4D97-AF65-F5344CB8AC3E}">
        <p14:creationId xmlns:p14="http://schemas.microsoft.com/office/powerpoint/2010/main" val="1059170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5B60B588-E94E-4367-BD9D-EF6022539A49}" type="datetimeFigureOut">
              <a:rPr lang="en-NZ" smtClean="0"/>
              <a:t>23/02/2022</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03E15E82-9216-4C4E-BAF3-C87208D9B42B}" type="slidenum">
              <a:rPr lang="en-NZ" smtClean="0"/>
              <a:t>‹#›</a:t>
            </a:fld>
            <a:endParaRPr lang="en-NZ"/>
          </a:p>
        </p:txBody>
      </p:sp>
    </p:spTree>
    <p:extLst>
      <p:ext uri="{BB962C8B-B14F-4D97-AF65-F5344CB8AC3E}">
        <p14:creationId xmlns:p14="http://schemas.microsoft.com/office/powerpoint/2010/main" val="1092747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NZ"/>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B60B588-E94E-4367-BD9D-EF6022539A49}" type="datetimeFigureOut">
              <a:rPr lang="en-NZ" smtClean="0"/>
              <a:t>23/02/2022</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03E15E82-9216-4C4E-BAF3-C87208D9B42B}" type="slidenum">
              <a:rPr lang="en-NZ" smtClean="0"/>
              <a:t>‹#›</a:t>
            </a:fld>
            <a:endParaRPr lang="en-NZ"/>
          </a:p>
        </p:txBody>
      </p:sp>
    </p:spTree>
    <p:extLst>
      <p:ext uri="{BB962C8B-B14F-4D97-AF65-F5344CB8AC3E}">
        <p14:creationId xmlns:p14="http://schemas.microsoft.com/office/powerpoint/2010/main" val="16096518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Date Placeholder 4"/>
          <p:cNvSpPr>
            <a:spLocks noGrp="1"/>
          </p:cNvSpPr>
          <p:nvPr>
            <p:ph type="dt" sz="half" idx="10"/>
          </p:nvPr>
        </p:nvSpPr>
        <p:spPr/>
        <p:txBody>
          <a:bodyPr/>
          <a:lstStyle/>
          <a:p>
            <a:fld id="{5B60B588-E94E-4367-BD9D-EF6022539A49}" type="datetimeFigureOut">
              <a:rPr lang="en-NZ" smtClean="0"/>
              <a:t>23/02/2022</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03E15E82-9216-4C4E-BAF3-C87208D9B42B}" type="slidenum">
              <a:rPr lang="en-NZ" smtClean="0"/>
              <a:t>‹#›</a:t>
            </a:fld>
            <a:endParaRPr lang="en-NZ"/>
          </a:p>
        </p:txBody>
      </p:sp>
    </p:spTree>
    <p:extLst>
      <p:ext uri="{BB962C8B-B14F-4D97-AF65-F5344CB8AC3E}">
        <p14:creationId xmlns:p14="http://schemas.microsoft.com/office/powerpoint/2010/main" val="1761995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NZ"/>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7" name="Date Placeholder 6"/>
          <p:cNvSpPr>
            <a:spLocks noGrp="1"/>
          </p:cNvSpPr>
          <p:nvPr>
            <p:ph type="dt" sz="half" idx="10"/>
          </p:nvPr>
        </p:nvSpPr>
        <p:spPr/>
        <p:txBody>
          <a:bodyPr/>
          <a:lstStyle/>
          <a:p>
            <a:fld id="{5B60B588-E94E-4367-BD9D-EF6022539A49}" type="datetimeFigureOut">
              <a:rPr lang="en-NZ" smtClean="0"/>
              <a:t>23/02/2022</a:t>
            </a:fld>
            <a:endParaRPr lang="en-NZ"/>
          </a:p>
        </p:txBody>
      </p:sp>
      <p:sp>
        <p:nvSpPr>
          <p:cNvPr id="8" name="Footer Placeholder 7"/>
          <p:cNvSpPr>
            <a:spLocks noGrp="1"/>
          </p:cNvSpPr>
          <p:nvPr>
            <p:ph type="ftr" sz="quarter" idx="11"/>
          </p:nvPr>
        </p:nvSpPr>
        <p:spPr/>
        <p:txBody>
          <a:bodyPr/>
          <a:lstStyle/>
          <a:p>
            <a:endParaRPr lang="en-NZ"/>
          </a:p>
        </p:txBody>
      </p:sp>
      <p:sp>
        <p:nvSpPr>
          <p:cNvPr id="9" name="Slide Number Placeholder 8"/>
          <p:cNvSpPr>
            <a:spLocks noGrp="1"/>
          </p:cNvSpPr>
          <p:nvPr>
            <p:ph type="sldNum" sz="quarter" idx="12"/>
          </p:nvPr>
        </p:nvSpPr>
        <p:spPr/>
        <p:txBody>
          <a:bodyPr/>
          <a:lstStyle/>
          <a:p>
            <a:fld id="{03E15E82-9216-4C4E-BAF3-C87208D9B42B}" type="slidenum">
              <a:rPr lang="en-NZ" smtClean="0"/>
              <a:t>‹#›</a:t>
            </a:fld>
            <a:endParaRPr lang="en-NZ"/>
          </a:p>
        </p:txBody>
      </p:sp>
    </p:spTree>
    <p:extLst>
      <p:ext uri="{BB962C8B-B14F-4D97-AF65-F5344CB8AC3E}">
        <p14:creationId xmlns:p14="http://schemas.microsoft.com/office/powerpoint/2010/main" val="30431210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Date Placeholder 2"/>
          <p:cNvSpPr>
            <a:spLocks noGrp="1"/>
          </p:cNvSpPr>
          <p:nvPr>
            <p:ph type="dt" sz="half" idx="10"/>
          </p:nvPr>
        </p:nvSpPr>
        <p:spPr/>
        <p:txBody>
          <a:bodyPr/>
          <a:lstStyle/>
          <a:p>
            <a:fld id="{5B60B588-E94E-4367-BD9D-EF6022539A49}" type="datetimeFigureOut">
              <a:rPr lang="en-NZ" smtClean="0"/>
              <a:t>23/02/2022</a:t>
            </a:fld>
            <a:endParaRPr lang="en-NZ"/>
          </a:p>
        </p:txBody>
      </p:sp>
      <p:sp>
        <p:nvSpPr>
          <p:cNvPr id="4" name="Footer Placeholder 3"/>
          <p:cNvSpPr>
            <a:spLocks noGrp="1"/>
          </p:cNvSpPr>
          <p:nvPr>
            <p:ph type="ftr" sz="quarter" idx="11"/>
          </p:nvPr>
        </p:nvSpPr>
        <p:spPr/>
        <p:txBody>
          <a:bodyPr/>
          <a:lstStyle/>
          <a:p>
            <a:endParaRPr lang="en-NZ"/>
          </a:p>
        </p:txBody>
      </p:sp>
      <p:sp>
        <p:nvSpPr>
          <p:cNvPr id="5" name="Slide Number Placeholder 4"/>
          <p:cNvSpPr>
            <a:spLocks noGrp="1"/>
          </p:cNvSpPr>
          <p:nvPr>
            <p:ph type="sldNum" sz="quarter" idx="12"/>
          </p:nvPr>
        </p:nvSpPr>
        <p:spPr/>
        <p:txBody>
          <a:bodyPr/>
          <a:lstStyle/>
          <a:p>
            <a:fld id="{03E15E82-9216-4C4E-BAF3-C87208D9B42B}" type="slidenum">
              <a:rPr lang="en-NZ" smtClean="0"/>
              <a:t>‹#›</a:t>
            </a:fld>
            <a:endParaRPr lang="en-NZ"/>
          </a:p>
        </p:txBody>
      </p:sp>
    </p:spTree>
    <p:extLst>
      <p:ext uri="{BB962C8B-B14F-4D97-AF65-F5344CB8AC3E}">
        <p14:creationId xmlns:p14="http://schemas.microsoft.com/office/powerpoint/2010/main" val="723587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60B588-E94E-4367-BD9D-EF6022539A49}" type="datetimeFigureOut">
              <a:rPr lang="en-NZ" smtClean="0"/>
              <a:t>23/02/2022</a:t>
            </a:fld>
            <a:endParaRPr lang="en-NZ"/>
          </a:p>
        </p:txBody>
      </p:sp>
      <p:sp>
        <p:nvSpPr>
          <p:cNvPr id="3" name="Footer Placeholder 2"/>
          <p:cNvSpPr>
            <a:spLocks noGrp="1"/>
          </p:cNvSpPr>
          <p:nvPr>
            <p:ph type="ftr" sz="quarter" idx="11"/>
          </p:nvPr>
        </p:nvSpPr>
        <p:spPr/>
        <p:txBody>
          <a:bodyPr/>
          <a:lstStyle/>
          <a:p>
            <a:endParaRPr lang="en-NZ"/>
          </a:p>
        </p:txBody>
      </p:sp>
      <p:sp>
        <p:nvSpPr>
          <p:cNvPr id="4" name="Slide Number Placeholder 3"/>
          <p:cNvSpPr>
            <a:spLocks noGrp="1"/>
          </p:cNvSpPr>
          <p:nvPr>
            <p:ph type="sldNum" sz="quarter" idx="12"/>
          </p:nvPr>
        </p:nvSpPr>
        <p:spPr/>
        <p:txBody>
          <a:bodyPr/>
          <a:lstStyle/>
          <a:p>
            <a:fld id="{03E15E82-9216-4C4E-BAF3-C87208D9B42B}" type="slidenum">
              <a:rPr lang="en-NZ" smtClean="0"/>
              <a:t>‹#›</a:t>
            </a:fld>
            <a:endParaRPr lang="en-NZ"/>
          </a:p>
        </p:txBody>
      </p:sp>
    </p:spTree>
    <p:extLst>
      <p:ext uri="{BB962C8B-B14F-4D97-AF65-F5344CB8AC3E}">
        <p14:creationId xmlns:p14="http://schemas.microsoft.com/office/powerpoint/2010/main" val="3298032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NZ"/>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B60B588-E94E-4367-BD9D-EF6022539A49}" type="datetimeFigureOut">
              <a:rPr lang="en-NZ" smtClean="0"/>
              <a:t>23/02/2022</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03E15E82-9216-4C4E-BAF3-C87208D9B42B}" type="slidenum">
              <a:rPr lang="en-NZ" smtClean="0"/>
              <a:t>‹#›</a:t>
            </a:fld>
            <a:endParaRPr lang="en-NZ"/>
          </a:p>
        </p:txBody>
      </p:sp>
    </p:spTree>
    <p:extLst>
      <p:ext uri="{BB962C8B-B14F-4D97-AF65-F5344CB8AC3E}">
        <p14:creationId xmlns:p14="http://schemas.microsoft.com/office/powerpoint/2010/main" val="2861877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NZ"/>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B60B588-E94E-4367-BD9D-EF6022539A49}" type="datetimeFigureOut">
              <a:rPr lang="en-NZ" smtClean="0"/>
              <a:t>23/02/2022</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03E15E82-9216-4C4E-BAF3-C87208D9B42B}" type="slidenum">
              <a:rPr lang="en-NZ" smtClean="0"/>
              <a:t>‹#›</a:t>
            </a:fld>
            <a:endParaRPr lang="en-NZ"/>
          </a:p>
        </p:txBody>
      </p:sp>
    </p:spTree>
    <p:extLst>
      <p:ext uri="{BB962C8B-B14F-4D97-AF65-F5344CB8AC3E}">
        <p14:creationId xmlns:p14="http://schemas.microsoft.com/office/powerpoint/2010/main" val="3552686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5B60B588-E94E-4367-BD9D-EF6022539A49}" type="datetimeFigureOut">
              <a:rPr lang="en-NZ" smtClean="0"/>
              <a:t>23/02/2022</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03E15E82-9216-4C4E-BAF3-C87208D9B42B}" type="slidenum">
              <a:rPr lang="en-NZ" smtClean="0"/>
              <a:t>‹#›</a:t>
            </a:fld>
            <a:endParaRPr lang="en-NZ"/>
          </a:p>
        </p:txBody>
      </p:sp>
    </p:spTree>
    <p:extLst>
      <p:ext uri="{BB962C8B-B14F-4D97-AF65-F5344CB8AC3E}">
        <p14:creationId xmlns:p14="http://schemas.microsoft.com/office/powerpoint/2010/main" val="806108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NZ"/>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5B60B588-E94E-4367-BD9D-EF6022539A49}" type="datetimeFigureOut">
              <a:rPr lang="en-NZ" smtClean="0"/>
              <a:t>23/02/2022</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03E15E82-9216-4C4E-BAF3-C87208D9B42B}" type="slidenum">
              <a:rPr lang="en-NZ" smtClean="0"/>
              <a:t>‹#›</a:t>
            </a:fld>
            <a:endParaRPr lang="en-NZ"/>
          </a:p>
        </p:txBody>
      </p:sp>
    </p:spTree>
    <p:extLst>
      <p:ext uri="{BB962C8B-B14F-4D97-AF65-F5344CB8AC3E}">
        <p14:creationId xmlns:p14="http://schemas.microsoft.com/office/powerpoint/2010/main" val="37739331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4000"/>
            </a:lvl1pPr>
          </a:lstStyle>
          <a:p>
            <a:r>
              <a:rPr lang="en-US" smtClean="0"/>
              <a:t>Click to edit Master title style</a:t>
            </a:r>
            <a:endParaRPr lang="en-NZ"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NZ"/>
          </a:p>
        </p:txBody>
      </p:sp>
    </p:spTree>
    <p:extLst>
      <p:ext uri="{BB962C8B-B14F-4D97-AF65-F5344CB8AC3E}">
        <p14:creationId xmlns:p14="http://schemas.microsoft.com/office/powerpoint/2010/main" val="1880670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idx="1"/>
          </p:nvPr>
        </p:nvSpPr>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dirty="0"/>
          </a:p>
        </p:txBody>
      </p:sp>
    </p:spTree>
    <p:extLst>
      <p:ext uri="{BB962C8B-B14F-4D97-AF65-F5344CB8AC3E}">
        <p14:creationId xmlns:p14="http://schemas.microsoft.com/office/powerpoint/2010/main" val="10058690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sz="half" idx="1"/>
          </p:nvPr>
        </p:nvSpPr>
        <p:spPr>
          <a:xfrm>
            <a:off x="838200" y="1825625"/>
            <a:ext cx="5181600" cy="410353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Content Placeholder 3"/>
          <p:cNvSpPr>
            <a:spLocks noGrp="1"/>
          </p:cNvSpPr>
          <p:nvPr>
            <p:ph sz="half" idx="2"/>
          </p:nvPr>
        </p:nvSpPr>
        <p:spPr>
          <a:xfrm>
            <a:off x="6172200" y="1825625"/>
            <a:ext cx="5181600" cy="410353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Tree>
    <p:extLst>
      <p:ext uri="{BB962C8B-B14F-4D97-AF65-F5344CB8AC3E}">
        <p14:creationId xmlns:p14="http://schemas.microsoft.com/office/powerpoint/2010/main" val="41601834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NZ"/>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1845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1845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Tree>
    <p:extLst>
      <p:ext uri="{BB962C8B-B14F-4D97-AF65-F5344CB8AC3E}">
        <p14:creationId xmlns:p14="http://schemas.microsoft.com/office/powerpoint/2010/main" val="35531513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Tree>
    <p:extLst>
      <p:ext uri="{BB962C8B-B14F-4D97-AF65-F5344CB8AC3E}">
        <p14:creationId xmlns:p14="http://schemas.microsoft.com/office/powerpoint/2010/main" val="19171502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0631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NZ"/>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60B588-E94E-4367-BD9D-EF6022539A49}" type="datetimeFigureOut">
              <a:rPr lang="en-NZ" smtClean="0"/>
              <a:t>23/02/2022</a:t>
            </a:fld>
            <a:endParaRPr lang="en-NZ"/>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E15E82-9216-4C4E-BAF3-C87208D9B42B}" type="slidenum">
              <a:rPr lang="en-NZ" smtClean="0"/>
              <a:t>‹#›</a:t>
            </a:fld>
            <a:endParaRPr lang="en-NZ"/>
          </a:p>
        </p:txBody>
      </p:sp>
    </p:spTree>
    <p:extLst>
      <p:ext uri="{BB962C8B-B14F-4D97-AF65-F5344CB8AC3E}">
        <p14:creationId xmlns:p14="http://schemas.microsoft.com/office/powerpoint/2010/main" val="37650451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NZ" dirty="0"/>
          </a:p>
        </p:txBody>
      </p:sp>
      <p:sp>
        <p:nvSpPr>
          <p:cNvPr id="3" name="Text Placeholder 2"/>
          <p:cNvSpPr>
            <a:spLocks noGrp="1"/>
          </p:cNvSpPr>
          <p:nvPr>
            <p:ph type="body" idx="1"/>
          </p:nvPr>
        </p:nvSpPr>
        <p:spPr>
          <a:xfrm>
            <a:off x="838200" y="1825625"/>
            <a:ext cx="10515600" cy="3919393"/>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NZ" dirty="0"/>
          </a:p>
        </p:txBody>
      </p:sp>
      <p:pic>
        <p:nvPicPr>
          <p:cNvPr id="7" name="Picture 6"/>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0" y="6197600"/>
            <a:ext cx="12187870" cy="503551"/>
          </a:xfrm>
          <a:prstGeom prst="rect">
            <a:avLst/>
          </a:prstGeom>
        </p:spPr>
      </p:pic>
    </p:spTree>
    <p:extLst>
      <p:ext uri="{BB962C8B-B14F-4D97-AF65-F5344CB8AC3E}">
        <p14:creationId xmlns:p14="http://schemas.microsoft.com/office/powerpoint/2010/main" val="256956089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Lst>
  <p:txStyles>
    <p:titleStyle>
      <a:lvl1pPr algn="l" defTabSz="914400" rtl="0" eaLnBrk="1" latinLnBrk="0" hangingPunct="1">
        <a:lnSpc>
          <a:spcPct val="90000"/>
        </a:lnSpc>
        <a:spcBef>
          <a:spcPct val="0"/>
        </a:spcBef>
        <a:buNone/>
        <a:defRPr sz="4000" b="1" kern="1200">
          <a:solidFill>
            <a:srgbClr val="00939E"/>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17.emf"/><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6.emf"/><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62156" y="548394"/>
            <a:ext cx="9144000" cy="2908300"/>
          </a:xfrm>
        </p:spPr>
        <p:txBody>
          <a:bodyPr>
            <a:normAutofit fontScale="90000"/>
          </a:bodyPr>
          <a:lstStyle/>
          <a:p>
            <a:r>
              <a:rPr lang="en-NZ" altLang="en-US" sz="7300" b="1" dirty="0">
                <a:solidFill>
                  <a:srgbClr val="7030A0"/>
                </a:solidFill>
                <a:latin typeface="Arial" charset="0"/>
              </a:rPr>
              <a:t>Infection, Prevention and Control </a:t>
            </a:r>
            <a:r>
              <a:rPr lang="en-AU" altLang="en-US" b="1" dirty="0">
                <a:solidFill>
                  <a:srgbClr val="7030A0"/>
                </a:solidFill>
                <a:latin typeface="Arial" charset="0"/>
              </a:rPr>
              <a:t/>
            </a:r>
            <a:br>
              <a:rPr lang="en-AU" altLang="en-US" b="1" dirty="0">
                <a:solidFill>
                  <a:srgbClr val="7030A0"/>
                </a:solidFill>
                <a:latin typeface="Arial" charset="0"/>
              </a:rPr>
            </a:br>
            <a:endParaRPr lang="en-NZ" dirty="0"/>
          </a:p>
        </p:txBody>
      </p:sp>
      <p:sp>
        <p:nvSpPr>
          <p:cNvPr id="3" name="Subtitle 2"/>
          <p:cNvSpPr>
            <a:spLocks noGrp="1"/>
          </p:cNvSpPr>
          <p:nvPr>
            <p:ph type="subTitle" idx="1"/>
          </p:nvPr>
        </p:nvSpPr>
        <p:spPr>
          <a:xfrm>
            <a:off x="1726223" y="2142244"/>
            <a:ext cx="9144000" cy="2628900"/>
          </a:xfrm>
        </p:spPr>
        <p:txBody>
          <a:bodyPr>
            <a:normAutofit/>
          </a:bodyPr>
          <a:lstStyle/>
          <a:p>
            <a:pPr lvl="0" fontAlgn="base">
              <a:lnSpc>
                <a:spcPct val="100000"/>
              </a:lnSpc>
              <a:spcBef>
                <a:spcPct val="50000"/>
              </a:spcBef>
              <a:spcAft>
                <a:spcPct val="0"/>
              </a:spcAft>
            </a:pPr>
            <a:endParaRPr lang="en-NZ" altLang="en-US" sz="4800" b="1" dirty="0" smtClean="0">
              <a:solidFill>
                <a:srgbClr val="7030A0"/>
              </a:solidFill>
              <a:latin typeface="Arial" panose="020B0604020202020204" pitchFamily="34" charset="0"/>
              <a:cs typeface="Arial" panose="020B0604020202020204" pitchFamily="34" charset="0"/>
            </a:endParaRPr>
          </a:p>
          <a:p>
            <a:pPr lvl="0" fontAlgn="base">
              <a:lnSpc>
                <a:spcPct val="80000"/>
              </a:lnSpc>
              <a:spcBef>
                <a:spcPct val="0"/>
              </a:spcBef>
              <a:spcAft>
                <a:spcPct val="0"/>
              </a:spcAft>
              <a:defRPr/>
            </a:pPr>
            <a:r>
              <a:rPr lang="en-US" altLang="en-US" sz="4400" b="1" kern="0" dirty="0" smtClean="0">
                <a:solidFill>
                  <a:srgbClr val="7030A0"/>
                </a:solidFill>
                <a:latin typeface="Arial" panose="020B0604020202020204" pitchFamily="34" charset="0"/>
              </a:rPr>
              <a:t>2</a:t>
            </a:r>
            <a:r>
              <a:rPr lang="en-US" altLang="en-US" sz="4400" b="1" kern="0" baseline="30000" dirty="0" smtClean="0">
                <a:solidFill>
                  <a:srgbClr val="7030A0"/>
                </a:solidFill>
                <a:latin typeface="Arial" panose="020B0604020202020204" pitchFamily="34" charset="0"/>
              </a:rPr>
              <a:t>nd</a:t>
            </a:r>
            <a:r>
              <a:rPr lang="en-US" altLang="en-US" sz="4400" b="1" kern="0" dirty="0" smtClean="0">
                <a:solidFill>
                  <a:srgbClr val="7030A0"/>
                </a:solidFill>
                <a:latin typeface="Arial" panose="020B0604020202020204" pitchFamily="34" charset="0"/>
              </a:rPr>
              <a:t> year Nursing student 2022</a:t>
            </a:r>
            <a:r>
              <a:rPr lang="en-US" altLang="en-US" sz="4400" b="1" kern="0" dirty="0" smtClean="0">
                <a:solidFill>
                  <a:srgbClr val="7030A0"/>
                </a:solidFill>
                <a:latin typeface="Arial" panose="020B0604020202020204" pitchFamily="34" charset="0"/>
              </a:rPr>
              <a:t> </a:t>
            </a:r>
            <a:endParaRPr lang="en-NZ" sz="4800" b="1" dirty="0">
              <a:solidFill>
                <a:srgbClr val="7030A0"/>
              </a:solidFill>
              <a:latin typeface="Arial" panose="020B0604020202020204" pitchFamily="34" charset="0"/>
              <a:cs typeface="Arial" panose="020B0604020202020204" pitchFamily="34" charset="0"/>
            </a:endParaRPr>
          </a:p>
        </p:txBody>
      </p:sp>
      <p:sp>
        <p:nvSpPr>
          <p:cNvPr id="4" name="Rectangle 3"/>
          <p:cNvSpPr/>
          <p:nvPr/>
        </p:nvSpPr>
        <p:spPr>
          <a:xfrm>
            <a:off x="4940300" y="4928800"/>
            <a:ext cx="6096000" cy="1815882"/>
          </a:xfrm>
          <a:prstGeom prst="rect">
            <a:avLst/>
          </a:prstGeom>
        </p:spPr>
        <p:txBody>
          <a:bodyPr>
            <a:spAutoFit/>
          </a:bodyPr>
          <a:lstStyle/>
          <a:p>
            <a:pPr lvl="0" algn="ctr" fontAlgn="base">
              <a:spcBef>
                <a:spcPct val="50000"/>
              </a:spcBef>
              <a:spcAft>
                <a:spcPct val="0"/>
              </a:spcAft>
            </a:pPr>
            <a:r>
              <a:rPr lang="en-NZ" sz="2800" b="1" dirty="0" smtClean="0">
                <a:solidFill>
                  <a:srgbClr val="7030A0"/>
                </a:solidFill>
                <a:latin typeface="Arial" panose="020B0604020202020204" pitchFamily="34" charset="0"/>
                <a:cs typeface="Arial" panose="020B0604020202020204" pitchFamily="34" charset="0"/>
              </a:rPr>
              <a:t>IPC CNS </a:t>
            </a:r>
          </a:p>
          <a:p>
            <a:pPr lvl="0" algn="ctr" fontAlgn="base">
              <a:spcBef>
                <a:spcPct val="50000"/>
              </a:spcBef>
              <a:spcAft>
                <a:spcPct val="0"/>
              </a:spcAft>
            </a:pPr>
            <a:r>
              <a:rPr lang="en-NZ" sz="2800" b="1" dirty="0" smtClean="0">
                <a:solidFill>
                  <a:srgbClr val="7030A0"/>
                </a:solidFill>
                <a:latin typeface="Arial" panose="020B0604020202020204" pitchFamily="34" charset="0"/>
                <a:cs typeface="Arial" panose="020B0604020202020204" pitchFamily="34" charset="0"/>
              </a:rPr>
              <a:t>Karen </a:t>
            </a:r>
            <a:r>
              <a:rPr lang="en-NZ" sz="2800" b="1" dirty="0">
                <a:solidFill>
                  <a:srgbClr val="7030A0"/>
                </a:solidFill>
                <a:latin typeface="Arial" panose="020B0604020202020204" pitchFamily="34" charset="0"/>
                <a:cs typeface="Arial" panose="020B0604020202020204" pitchFamily="34" charset="0"/>
              </a:rPr>
              <a:t>Corban </a:t>
            </a:r>
            <a:endParaRPr lang="en-NZ" sz="2800" b="1" dirty="0" smtClean="0">
              <a:solidFill>
                <a:srgbClr val="7030A0"/>
              </a:solidFill>
              <a:latin typeface="Arial" panose="020B0604020202020204" pitchFamily="34" charset="0"/>
              <a:cs typeface="Arial" panose="020B0604020202020204" pitchFamily="34" charset="0"/>
            </a:endParaRPr>
          </a:p>
          <a:p>
            <a:pPr lvl="0" algn="ctr" fontAlgn="base">
              <a:spcBef>
                <a:spcPct val="50000"/>
              </a:spcBef>
              <a:spcAft>
                <a:spcPct val="0"/>
              </a:spcAft>
            </a:pPr>
            <a:r>
              <a:rPr lang="en-NZ" sz="2800" b="1" dirty="0" smtClean="0">
                <a:solidFill>
                  <a:srgbClr val="7030A0"/>
                </a:solidFill>
                <a:latin typeface="Arial" panose="020B0604020202020204" pitchFamily="34" charset="0"/>
                <a:cs typeface="Arial" panose="020B0604020202020204" pitchFamily="34" charset="0"/>
              </a:rPr>
              <a:t>Adriane Turner</a:t>
            </a:r>
            <a:endParaRPr lang="en-NZ" sz="2800" dirty="0">
              <a:solidFill>
                <a:prstClr val="black"/>
              </a:solidFill>
            </a:endParaRPr>
          </a:p>
        </p:txBody>
      </p:sp>
      <p:pic>
        <p:nvPicPr>
          <p:cNvPr id="5" name="Picture 4"/>
          <p:cNvPicPr>
            <a:picLocks noChangeAspect="1"/>
          </p:cNvPicPr>
          <p:nvPr/>
        </p:nvPicPr>
        <p:blipFill>
          <a:blip r:embed="rId2"/>
          <a:stretch>
            <a:fillRect/>
          </a:stretch>
        </p:blipFill>
        <p:spPr>
          <a:xfrm>
            <a:off x="264783" y="3456694"/>
            <a:ext cx="5046332" cy="2232260"/>
          </a:xfrm>
          <a:prstGeom prst="rect">
            <a:avLst/>
          </a:prstGeom>
        </p:spPr>
      </p:pic>
    </p:spTree>
    <p:extLst>
      <p:ext uri="{BB962C8B-B14F-4D97-AF65-F5344CB8AC3E}">
        <p14:creationId xmlns:p14="http://schemas.microsoft.com/office/powerpoint/2010/main" val="15340743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365125"/>
            <a:ext cx="10622280" cy="1325563"/>
          </a:xfrm>
        </p:spPr>
        <p:txBody>
          <a:bodyPr/>
          <a:lstStyle/>
          <a:p>
            <a:r>
              <a:rPr lang="en-NZ" b="1" dirty="0" err="1" smtClean="0">
                <a:solidFill>
                  <a:srgbClr val="7030A0"/>
                </a:solidFill>
                <a:latin typeface="Arial" panose="020B0604020202020204" pitchFamily="34" charset="0"/>
                <a:cs typeface="Arial" panose="020B0604020202020204" pitchFamily="34" charset="0"/>
              </a:rPr>
              <a:t>Covid</a:t>
            </a:r>
            <a:r>
              <a:rPr lang="en-NZ" b="1" dirty="0" smtClean="0">
                <a:solidFill>
                  <a:srgbClr val="7030A0"/>
                </a:solidFill>
                <a:latin typeface="Arial" panose="020B0604020202020204" pitchFamily="34" charset="0"/>
                <a:cs typeface="Arial" panose="020B0604020202020204" pitchFamily="34" charset="0"/>
              </a:rPr>
              <a:t> - how to keep safe IPC principles</a:t>
            </a:r>
            <a:endParaRPr lang="en-NZ" dirty="0"/>
          </a:p>
        </p:txBody>
      </p:sp>
      <p:sp>
        <p:nvSpPr>
          <p:cNvPr id="3" name="Content Placeholder 2"/>
          <p:cNvSpPr>
            <a:spLocks noGrp="1"/>
          </p:cNvSpPr>
          <p:nvPr>
            <p:ph idx="1"/>
          </p:nvPr>
        </p:nvSpPr>
        <p:spPr/>
        <p:txBody>
          <a:bodyPr/>
          <a:lstStyle/>
          <a:p>
            <a:r>
              <a:rPr lang="en-NZ" dirty="0" smtClean="0"/>
              <a:t>Stay home if you are sick</a:t>
            </a:r>
          </a:p>
          <a:p>
            <a:r>
              <a:rPr lang="en-NZ" dirty="0" smtClean="0"/>
              <a:t>Keep track of where you have been</a:t>
            </a:r>
          </a:p>
          <a:p>
            <a:r>
              <a:rPr lang="en-NZ" dirty="0" smtClean="0"/>
              <a:t>Wear a face covering</a:t>
            </a:r>
          </a:p>
          <a:p>
            <a:r>
              <a:rPr lang="en-NZ" dirty="0" smtClean="0"/>
              <a:t>Wash you hands or use hand </a:t>
            </a:r>
            <a:r>
              <a:rPr lang="en-NZ" dirty="0" err="1" smtClean="0"/>
              <a:t>sanitser</a:t>
            </a:r>
            <a:endParaRPr lang="en-NZ" dirty="0" smtClean="0"/>
          </a:p>
          <a:p>
            <a:r>
              <a:rPr lang="en-NZ" dirty="0" smtClean="0"/>
              <a:t>Cough or sneeze into the elbow</a:t>
            </a:r>
          </a:p>
          <a:p>
            <a:r>
              <a:rPr lang="en-NZ" dirty="0" smtClean="0"/>
              <a:t>Clean or disinfect shared surfaces regularly</a:t>
            </a:r>
          </a:p>
          <a:p>
            <a:r>
              <a:rPr lang="en-NZ" dirty="0"/>
              <a:t>I</a:t>
            </a:r>
            <a:r>
              <a:rPr lang="en-NZ" dirty="0" smtClean="0"/>
              <a:t>mprove ventilation</a:t>
            </a:r>
          </a:p>
          <a:p>
            <a:r>
              <a:rPr lang="en-NZ" dirty="0" smtClean="0"/>
              <a:t>Keep you distance from people you do not know </a:t>
            </a:r>
            <a:endParaRPr lang="en-NZ" dirty="0"/>
          </a:p>
        </p:txBody>
      </p:sp>
    </p:spTree>
    <p:extLst>
      <p:ext uri="{BB962C8B-B14F-4D97-AF65-F5344CB8AC3E}">
        <p14:creationId xmlns:p14="http://schemas.microsoft.com/office/powerpoint/2010/main" val="6449527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b="1" dirty="0" smtClean="0">
                <a:solidFill>
                  <a:srgbClr val="7030A0"/>
                </a:solidFill>
                <a:latin typeface="Arial" panose="020B0604020202020204" pitchFamily="34" charset="0"/>
                <a:cs typeface="Arial" panose="020B0604020202020204" pitchFamily="34" charset="0"/>
              </a:rPr>
              <a:t>Standard </a:t>
            </a:r>
            <a:r>
              <a:rPr lang="en-NZ" b="1" dirty="0" smtClean="0">
                <a:solidFill>
                  <a:srgbClr val="7030A0"/>
                </a:solidFill>
                <a:latin typeface="Arial" panose="020B0604020202020204" pitchFamily="34" charset="0"/>
                <a:cs typeface="Arial" panose="020B0604020202020204" pitchFamily="34" charset="0"/>
              </a:rPr>
              <a:t>Precautions  </a:t>
            </a:r>
            <a:endParaRPr lang="en-NZ" dirty="0"/>
          </a:p>
        </p:txBody>
      </p:sp>
      <p:sp>
        <p:nvSpPr>
          <p:cNvPr id="3" name="Content Placeholder 2"/>
          <p:cNvSpPr>
            <a:spLocks noGrp="1"/>
          </p:cNvSpPr>
          <p:nvPr>
            <p:ph idx="1"/>
          </p:nvPr>
        </p:nvSpPr>
        <p:spPr/>
        <p:txBody>
          <a:bodyPr>
            <a:normAutofit/>
          </a:bodyPr>
          <a:lstStyle/>
          <a:p>
            <a:r>
              <a:rPr lang="en-NZ" sz="3600" dirty="0"/>
              <a:t>Group of </a:t>
            </a:r>
            <a:r>
              <a:rPr lang="en-NZ" sz="3600" b="1" dirty="0"/>
              <a:t>basic infection control measures </a:t>
            </a:r>
            <a:r>
              <a:rPr lang="en-NZ" sz="3600" dirty="0"/>
              <a:t>that apply to all patients, all the time.</a:t>
            </a:r>
          </a:p>
          <a:p>
            <a:r>
              <a:rPr lang="en-NZ" sz="3600" dirty="0"/>
              <a:t>Includes: </a:t>
            </a:r>
          </a:p>
          <a:p>
            <a:pPr marL="0" indent="0">
              <a:buNone/>
            </a:pPr>
            <a:r>
              <a:rPr lang="en-NZ" sz="3600" dirty="0"/>
              <a:t>	</a:t>
            </a:r>
            <a:r>
              <a:rPr lang="en-NZ" sz="3600" i="1" dirty="0"/>
              <a:t>Hand hygiene, PPE use, sharps safety, 	environment cleaning, waste disposal, 	linen management, cough etiquette, etc.</a:t>
            </a:r>
          </a:p>
          <a:p>
            <a:endParaRPr lang="en-NZ" sz="3600" dirty="0"/>
          </a:p>
        </p:txBody>
      </p:sp>
    </p:spTree>
    <p:extLst>
      <p:ext uri="{BB962C8B-B14F-4D97-AF65-F5344CB8AC3E}">
        <p14:creationId xmlns:p14="http://schemas.microsoft.com/office/powerpoint/2010/main" val="604269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NZ" sz="3600" dirty="0" smtClean="0"/>
              <a:t>Before eating</a:t>
            </a:r>
          </a:p>
          <a:p>
            <a:pPr marL="0" indent="0">
              <a:buNone/>
            </a:pPr>
            <a:r>
              <a:rPr lang="en-NZ" sz="3600" dirty="0"/>
              <a:t>	</a:t>
            </a:r>
            <a:r>
              <a:rPr lang="en-NZ" sz="3600" dirty="0" smtClean="0"/>
              <a:t>After toileting</a:t>
            </a:r>
          </a:p>
          <a:p>
            <a:pPr marL="0" indent="0">
              <a:buNone/>
            </a:pPr>
            <a:r>
              <a:rPr lang="en-NZ" sz="3600" dirty="0" smtClean="0"/>
              <a:t>		Entering and leaving workplace</a:t>
            </a:r>
          </a:p>
          <a:p>
            <a:pPr marL="0" indent="0">
              <a:buNone/>
            </a:pPr>
            <a:r>
              <a:rPr lang="en-NZ" sz="3600" dirty="0"/>
              <a:t>	</a:t>
            </a:r>
            <a:r>
              <a:rPr lang="en-NZ" sz="3600" dirty="0" smtClean="0"/>
              <a:t>		</a:t>
            </a:r>
            <a:r>
              <a:rPr lang="en-NZ" sz="3600" dirty="0"/>
              <a:t>5 moments of hand hygiene</a:t>
            </a:r>
          </a:p>
          <a:p>
            <a:pPr marL="0" indent="0">
              <a:buNone/>
            </a:pPr>
            <a:r>
              <a:rPr lang="en-NZ" sz="3600" b="1" dirty="0" smtClean="0"/>
              <a:t>S</a:t>
            </a:r>
            <a:r>
              <a:rPr lang="en-NZ" sz="3600" dirty="0" smtClean="0"/>
              <a:t>anitiser or soap and water – which is better?</a:t>
            </a:r>
          </a:p>
          <a:p>
            <a:pPr marL="0" indent="0">
              <a:buNone/>
            </a:pPr>
            <a:r>
              <a:rPr lang="en-NZ" sz="3600" dirty="0"/>
              <a:t>	</a:t>
            </a:r>
            <a:r>
              <a:rPr lang="en-NZ" sz="3600" b="1" dirty="0" smtClean="0"/>
              <a:t>W</a:t>
            </a:r>
            <a:r>
              <a:rPr lang="en-NZ" sz="3600" dirty="0" smtClean="0"/>
              <a:t>hat if I am using gloves?</a:t>
            </a:r>
          </a:p>
          <a:p>
            <a:pPr marL="0" indent="0" algn="ctr">
              <a:buNone/>
            </a:pPr>
            <a:r>
              <a:rPr lang="en-NZ" sz="3600" b="1" dirty="0" smtClean="0"/>
              <a:t>W</a:t>
            </a:r>
            <a:r>
              <a:rPr lang="en-NZ" sz="3600" dirty="0" smtClean="0"/>
              <a:t>hat hand cream and when?</a:t>
            </a:r>
            <a:endParaRPr lang="en-NZ" sz="3600" dirty="0"/>
          </a:p>
        </p:txBody>
      </p:sp>
      <p:sp>
        <p:nvSpPr>
          <p:cNvPr id="4" name="Title 1"/>
          <p:cNvSpPr>
            <a:spLocks noGrp="1"/>
          </p:cNvSpPr>
          <p:nvPr>
            <p:ph type="title"/>
          </p:nvPr>
        </p:nvSpPr>
        <p:spPr/>
        <p:txBody>
          <a:bodyPr>
            <a:normAutofit/>
          </a:bodyPr>
          <a:lstStyle/>
          <a:p>
            <a:r>
              <a:rPr lang="en-NZ" b="1" dirty="0" smtClean="0">
                <a:solidFill>
                  <a:srgbClr val="7030A0"/>
                </a:solidFill>
                <a:latin typeface="Arial" panose="020B0604020202020204" pitchFamily="34" charset="0"/>
                <a:cs typeface="Arial" panose="020B0604020202020204" pitchFamily="34" charset="0"/>
              </a:rPr>
              <a:t>WHEN to do Hand Hygiene?  </a:t>
            </a:r>
            <a:endParaRPr lang="en-NZ" b="1" dirty="0">
              <a:solidFill>
                <a:srgbClr val="7030A0"/>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a:stretch>
            <a:fillRect/>
          </a:stretch>
        </p:blipFill>
        <p:spPr>
          <a:xfrm>
            <a:off x="9359848" y="448408"/>
            <a:ext cx="1876006" cy="3121462"/>
          </a:xfrm>
          <a:prstGeom prst="rect">
            <a:avLst/>
          </a:prstGeom>
        </p:spPr>
      </p:pic>
    </p:spTree>
    <p:extLst>
      <p:ext uri="{BB962C8B-B14F-4D97-AF65-F5344CB8AC3E}">
        <p14:creationId xmlns:p14="http://schemas.microsoft.com/office/powerpoint/2010/main" val="41214269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 typeface="Wingdings" panose="05000000000000000000" pitchFamily="2" charset="2"/>
              <a:buChar char="Ø"/>
            </a:pPr>
            <a:endParaRPr lang="en-NZ" dirty="0" smtClean="0"/>
          </a:p>
          <a:p>
            <a:endParaRPr lang="en-NZ" dirty="0"/>
          </a:p>
        </p:txBody>
      </p:sp>
      <p:pic>
        <p:nvPicPr>
          <p:cNvPr id="7" name="Picture 6"/>
          <p:cNvPicPr>
            <a:picLocks noChangeAspect="1"/>
          </p:cNvPicPr>
          <p:nvPr/>
        </p:nvPicPr>
        <p:blipFill>
          <a:blip r:embed="rId2"/>
          <a:stretch>
            <a:fillRect/>
          </a:stretch>
        </p:blipFill>
        <p:spPr>
          <a:xfrm>
            <a:off x="1966912" y="238125"/>
            <a:ext cx="8258175" cy="6381750"/>
          </a:xfrm>
          <a:prstGeom prst="rect">
            <a:avLst/>
          </a:prstGeom>
        </p:spPr>
      </p:pic>
    </p:spTree>
    <p:extLst>
      <p:ext uri="{BB962C8B-B14F-4D97-AF65-F5344CB8AC3E}">
        <p14:creationId xmlns:p14="http://schemas.microsoft.com/office/powerpoint/2010/main" val="18756765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b="1" dirty="0" smtClean="0">
                <a:solidFill>
                  <a:srgbClr val="7030A0"/>
                </a:solidFill>
                <a:latin typeface="Arial" panose="020B0604020202020204" pitchFamily="34" charset="0"/>
                <a:cs typeface="Arial" panose="020B0604020202020204" pitchFamily="34" charset="0"/>
              </a:rPr>
              <a:t>HH – How to</a:t>
            </a:r>
            <a:endParaRPr lang="en-NZ" dirty="0"/>
          </a:p>
        </p:txBody>
      </p:sp>
      <p:pic>
        <p:nvPicPr>
          <p:cNvPr id="4" name="Content Placeholder 3"/>
          <p:cNvPicPr>
            <a:picLocks noGrp="1" noChangeAspect="1"/>
          </p:cNvPicPr>
          <p:nvPr>
            <p:ph idx="1"/>
          </p:nvPr>
        </p:nvPicPr>
        <p:blipFill>
          <a:blip r:embed="rId2"/>
          <a:stretch>
            <a:fillRect/>
          </a:stretch>
        </p:blipFill>
        <p:spPr>
          <a:xfrm>
            <a:off x="1270001" y="1825625"/>
            <a:ext cx="8590252" cy="4351338"/>
          </a:xfrm>
          <a:prstGeom prst="rect">
            <a:avLst/>
          </a:prstGeom>
        </p:spPr>
      </p:pic>
    </p:spTree>
    <p:extLst>
      <p:ext uri="{BB962C8B-B14F-4D97-AF65-F5344CB8AC3E}">
        <p14:creationId xmlns:p14="http://schemas.microsoft.com/office/powerpoint/2010/main" val="27335987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302932" y="0"/>
            <a:ext cx="6671735" cy="7128933"/>
          </a:xfrm>
          <a:prstGeom prst="rect">
            <a:avLst/>
          </a:prstGeom>
        </p:spPr>
      </p:pic>
    </p:spTree>
    <p:extLst>
      <p:ext uri="{BB962C8B-B14F-4D97-AF65-F5344CB8AC3E}">
        <p14:creationId xmlns:p14="http://schemas.microsoft.com/office/powerpoint/2010/main" val="26070057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b="1" dirty="0" smtClean="0">
                <a:solidFill>
                  <a:srgbClr val="7030A0"/>
                </a:solidFill>
                <a:latin typeface="Arial" panose="020B0604020202020204" pitchFamily="34" charset="0"/>
                <a:cs typeface="Arial" panose="020B0604020202020204" pitchFamily="34" charset="0"/>
              </a:rPr>
              <a:t>Cleaning patient equipment and the environment</a:t>
            </a:r>
            <a:endParaRPr lang="en-NZ" b="1" dirty="0">
              <a:solidFill>
                <a:srgbClr val="7030A0"/>
              </a:solidFill>
              <a:latin typeface="Arial" panose="020B0604020202020204" pitchFamily="34" charset="0"/>
              <a:cs typeface="Arial" panose="020B0604020202020204" pitchFamily="34" charset="0"/>
            </a:endParaRPr>
          </a:p>
        </p:txBody>
      </p:sp>
      <p:sp>
        <p:nvSpPr>
          <p:cNvPr id="6" name="Content Placeholder 2"/>
          <p:cNvSpPr>
            <a:spLocks noGrp="1"/>
          </p:cNvSpPr>
          <p:nvPr>
            <p:ph sz="half" idx="1"/>
          </p:nvPr>
        </p:nvSpPr>
        <p:spPr>
          <a:xfrm>
            <a:off x="1356784" y="1690688"/>
            <a:ext cx="8569325" cy="4784725"/>
          </a:xfrm>
        </p:spPr>
        <p:txBody>
          <a:bodyPr rtlCol="0">
            <a:normAutofit lnSpcReduction="10000"/>
          </a:bodyPr>
          <a:lstStyle/>
          <a:p>
            <a:pPr marL="114300" indent="0" eaLnBrk="1" fontAlgn="auto" hangingPunct="1">
              <a:spcAft>
                <a:spcPts val="0"/>
              </a:spcAft>
              <a:buFont typeface="Arial" charset="0"/>
              <a:buNone/>
              <a:defRPr/>
            </a:pPr>
            <a:endParaRPr lang="en-NZ" altLang="en-US" dirty="0" smtClean="0"/>
          </a:p>
          <a:p>
            <a:pPr marL="114300" indent="0" eaLnBrk="1" fontAlgn="auto" hangingPunct="1">
              <a:spcAft>
                <a:spcPts val="0"/>
              </a:spcAft>
              <a:buFont typeface="Arial" charset="0"/>
              <a:buNone/>
              <a:defRPr/>
            </a:pPr>
            <a:r>
              <a:rPr lang="en-NZ" altLang="en-US" dirty="0" smtClean="0"/>
              <a:t>What do we use to clean? </a:t>
            </a:r>
          </a:p>
          <a:p>
            <a:pPr marL="114300" indent="0" eaLnBrk="1" fontAlgn="auto" hangingPunct="1">
              <a:spcAft>
                <a:spcPts val="0"/>
              </a:spcAft>
              <a:buFont typeface="Arial" charset="0"/>
              <a:buNone/>
              <a:defRPr/>
            </a:pPr>
            <a:r>
              <a:rPr lang="en-NZ" altLang="en-US" dirty="0"/>
              <a:t>	</a:t>
            </a:r>
            <a:r>
              <a:rPr lang="en-NZ" altLang="en-US" i="1" dirty="0" smtClean="0"/>
              <a:t>detergent wipes</a:t>
            </a:r>
            <a:r>
              <a:rPr lang="en-NZ" altLang="en-US" dirty="0" smtClean="0"/>
              <a:t>  </a:t>
            </a:r>
          </a:p>
          <a:p>
            <a:pPr marL="114300" indent="0" eaLnBrk="1" fontAlgn="auto" hangingPunct="1">
              <a:spcAft>
                <a:spcPts val="0"/>
              </a:spcAft>
              <a:buFont typeface="Arial" charset="0"/>
              <a:buNone/>
              <a:defRPr/>
            </a:pPr>
            <a:r>
              <a:rPr lang="en-NZ" altLang="en-US" dirty="0" smtClean="0"/>
              <a:t>When do we clean equipment?</a:t>
            </a:r>
          </a:p>
          <a:p>
            <a:pPr marL="114300" indent="0" eaLnBrk="1" fontAlgn="auto" hangingPunct="1">
              <a:spcAft>
                <a:spcPts val="0"/>
              </a:spcAft>
              <a:buFont typeface="Arial" charset="0"/>
              <a:buNone/>
              <a:defRPr/>
            </a:pPr>
            <a:r>
              <a:rPr lang="en-NZ" altLang="en-US" dirty="0"/>
              <a:t>	</a:t>
            </a:r>
            <a:r>
              <a:rPr lang="en-NZ" altLang="en-US" i="1" dirty="0"/>
              <a:t>b</a:t>
            </a:r>
            <a:r>
              <a:rPr lang="en-NZ" altLang="en-US" i="1" dirty="0" smtClean="0"/>
              <a:t>etween patient use. Store equipment clean</a:t>
            </a:r>
            <a:endParaRPr lang="en-NZ" altLang="en-US" dirty="0" smtClean="0"/>
          </a:p>
          <a:p>
            <a:pPr marL="114300" indent="0" eaLnBrk="1" fontAlgn="auto" hangingPunct="1">
              <a:spcAft>
                <a:spcPts val="0"/>
              </a:spcAft>
              <a:buFont typeface="Arial" charset="0"/>
              <a:buNone/>
              <a:defRPr/>
            </a:pPr>
            <a:r>
              <a:rPr lang="en-NZ" altLang="en-US" dirty="0" smtClean="0"/>
              <a:t>What equipment do we clean?</a:t>
            </a:r>
          </a:p>
          <a:p>
            <a:pPr marL="114300" indent="0" eaLnBrk="1" fontAlgn="auto" hangingPunct="1">
              <a:spcAft>
                <a:spcPts val="0"/>
              </a:spcAft>
              <a:buFont typeface="Arial" charset="0"/>
              <a:buNone/>
              <a:defRPr/>
            </a:pPr>
            <a:r>
              <a:rPr lang="en-NZ" altLang="en-US" i="1" dirty="0"/>
              <a:t>	</a:t>
            </a:r>
            <a:r>
              <a:rPr lang="en-NZ" altLang="en-US" i="1" dirty="0" smtClean="0"/>
              <a:t>everything that a patient touches, that is not disposable. E.g. procedure trolley, IV poles and pumps</a:t>
            </a:r>
            <a:endParaRPr lang="en-NZ" altLang="en-US" dirty="0"/>
          </a:p>
          <a:p>
            <a:pPr marL="114300" indent="0" eaLnBrk="1" fontAlgn="auto" hangingPunct="1">
              <a:spcAft>
                <a:spcPts val="0"/>
              </a:spcAft>
              <a:buFont typeface="Arial" charset="0"/>
              <a:buNone/>
              <a:defRPr/>
            </a:pPr>
            <a:r>
              <a:rPr lang="en-NZ" altLang="en-US" dirty="0" smtClean="0"/>
              <a:t>Who cleans the environment?</a:t>
            </a:r>
          </a:p>
          <a:p>
            <a:pPr marL="114300" indent="0" eaLnBrk="1" fontAlgn="auto" hangingPunct="1">
              <a:spcAft>
                <a:spcPts val="0"/>
              </a:spcAft>
              <a:buFont typeface="Arial" charset="0"/>
              <a:buNone/>
              <a:defRPr/>
            </a:pPr>
            <a:r>
              <a:rPr lang="en-NZ" altLang="en-US" i="1" dirty="0"/>
              <a:t>	</a:t>
            </a:r>
            <a:r>
              <a:rPr lang="en-NZ" altLang="en-US" i="1" dirty="0" smtClean="0"/>
              <a:t>Cleaners. HCAs. Nurses </a:t>
            </a:r>
          </a:p>
          <a:p>
            <a:pPr marL="114300" indent="0" eaLnBrk="1" fontAlgn="auto" hangingPunct="1">
              <a:spcAft>
                <a:spcPts val="0"/>
              </a:spcAft>
              <a:buFont typeface="Arial" charset="0"/>
              <a:buNone/>
              <a:defRPr/>
            </a:pPr>
            <a:endParaRPr lang="en-NZ" altLang="en-US" i="1" dirty="0" smtClean="0"/>
          </a:p>
          <a:p>
            <a:pPr marL="114300" indent="0" eaLnBrk="1" fontAlgn="auto" hangingPunct="1">
              <a:spcAft>
                <a:spcPts val="0"/>
              </a:spcAft>
              <a:buFont typeface="Arial" charset="0"/>
              <a:buNone/>
              <a:defRPr/>
            </a:pPr>
            <a:endParaRPr lang="en-NZ" altLang="en-US" dirty="0"/>
          </a:p>
          <a:p>
            <a:pPr marL="114300" indent="0" eaLnBrk="1" fontAlgn="auto" hangingPunct="1">
              <a:spcAft>
                <a:spcPts val="0"/>
              </a:spcAft>
              <a:buFont typeface="Arial" charset="0"/>
              <a:buNone/>
              <a:defRPr/>
            </a:pPr>
            <a:endParaRPr lang="en-NZ" altLang="en-US" dirty="0" smtClean="0"/>
          </a:p>
          <a:p>
            <a:pPr marL="114300" indent="0" eaLnBrk="1" fontAlgn="auto" hangingPunct="1">
              <a:spcAft>
                <a:spcPts val="0"/>
              </a:spcAft>
              <a:buFont typeface="Arial" charset="0"/>
              <a:buNone/>
              <a:defRPr/>
            </a:pPr>
            <a:endParaRPr lang="en-NZ" altLang="en-US" dirty="0"/>
          </a:p>
          <a:p>
            <a:pPr marL="114300" indent="0" eaLnBrk="1" fontAlgn="auto" hangingPunct="1">
              <a:spcAft>
                <a:spcPts val="0"/>
              </a:spcAft>
              <a:buFont typeface="Arial" charset="0"/>
              <a:buNone/>
              <a:defRPr/>
            </a:pPr>
            <a:endParaRPr lang="en-NZ" altLang="en-US" dirty="0"/>
          </a:p>
          <a:p>
            <a:pPr marL="114300" indent="0" eaLnBrk="1" fontAlgn="auto" hangingPunct="1">
              <a:spcAft>
                <a:spcPts val="0"/>
              </a:spcAft>
              <a:buFont typeface="Arial" charset="0"/>
              <a:buNone/>
              <a:defRPr/>
            </a:pPr>
            <a:endParaRPr lang="en-NZ" altLang="en-US" dirty="0" smtClean="0"/>
          </a:p>
          <a:p>
            <a:pPr marL="114300" indent="0" eaLnBrk="1" fontAlgn="auto" hangingPunct="1">
              <a:spcAft>
                <a:spcPts val="0"/>
              </a:spcAft>
              <a:buFont typeface="Arial" charset="0"/>
              <a:buNone/>
              <a:defRPr/>
            </a:pPr>
            <a:endParaRPr lang="en-NZ" altLang="en-US" dirty="0" smtClean="0"/>
          </a:p>
          <a:p>
            <a:pPr eaLnBrk="1" fontAlgn="auto" hangingPunct="1">
              <a:spcAft>
                <a:spcPts val="0"/>
              </a:spcAft>
              <a:buFont typeface="Arial" charset="0"/>
              <a:buChar char="•"/>
              <a:defRPr/>
            </a:pPr>
            <a:endParaRPr lang="en-NZ" altLang="en-US" dirty="0" smtClean="0"/>
          </a:p>
        </p:txBody>
      </p:sp>
    </p:spTree>
    <p:extLst>
      <p:ext uri="{BB962C8B-B14F-4D97-AF65-F5344CB8AC3E}">
        <p14:creationId xmlns:p14="http://schemas.microsoft.com/office/powerpoint/2010/main" val="1816688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wipe(down)">
                                      <p:cBhvr>
                                        <p:cTn id="7" dur="500"/>
                                        <p:tgtEl>
                                          <p:spTgt spid="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xEl>
                                              <p:pRg st="4" end="4"/>
                                            </p:txEl>
                                          </p:spTgt>
                                        </p:tgtEl>
                                        <p:attrNameLst>
                                          <p:attrName>style.visibility</p:attrName>
                                        </p:attrNameLst>
                                      </p:cBhvr>
                                      <p:to>
                                        <p:strVal val="visible"/>
                                      </p:to>
                                    </p:set>
                                    <p:animEffect transition="in" filter="wipe(down)">
                                      <p:cBhvr>
                                        <p:cTn id="12" dur="500"/>
                                        <p:tgtEl>
                                          <p:spTgt spid="6">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xEl>
                                              <p:pRg st="6" end="6"/>
                                            </p:txEl>
                                          </p:spTgt>
                                        </p:tgtEl>
                                        <p:attrNameLst>
                                          <p:attrName>style.visibility</p:attrName>
                                        </p:attrNameLst>
                                      </p:cBhvr>
                                      <p:to>
                                        <p:strVal val="visible"/>
                                      </p:to>
                                    </p:set>
                                    <p:animEffect transition="in" filter="wipe(down)">
                                      <p:cBhvr>
                                        <p:cTn id="17" dur="500"/>
                                        <p:tgtEl>
                                          <p:spTgt spid="6">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txEl>
                                              <p:pRg st="8" end="8"/>
                                            </p:txEl>
                                          </p:spTgt>
                                        </p:tgtEl>
                                        <p:attrNameLst>
                                          <p:attrName>style.visibility</p:attrName>
                                        </p:attrNameLst>
                                      </p:cBhvr>
                                      <p:to>
                                        <p:strVal val="visible"/>
                                      </p:to>
                                    </p:set>
                                    <p:animEffect transition="in" filter="wipe(down)">
                                      <p:cBhvr>
                                        <p:cTn id="22"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468314" y="260350"/>
            <a:ext cx="3652708"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b="1">
                <a:solidFill>
                  <a:srgbClr val="0974BC"/>
                </a:solidFill>
                <a:latin typeface="Calibri" panose="020F0502020204030204" pitchFamily="34" charset="0"/>
                <a:ea typeface="+mj-ea"/>
                <a:cs typeface="Calibri" panose="020F0502020204030204" pitchFamily="34" charset="0"/>
              </a:defRPr>
            </a:lvl1pPr>
            <a:lvl2pPr algn="ctr" rtl="0" eaLnBrk="1" fontAlgn="base" hangingPunct="1">
              <a:spcBef>
                <a:spcPct val="0"/>
              </a:spcBef>
              <a:spcAft>
                <a:spcPct val="0"/>
              </a:spcAft>
              <a:defRPr sz="4400" b="1">
                <a:solidFill>
                  <a:srgbClr val="0974BC"/>
                </a:solidFill>
                <a:latin typeface="Calibri" pitchFamily="34" charset="0"/>
                <a:cs typeface="Calibri" pitchFamily="34" charset="0"/>
              </a:defRPr>
            </a:lvl2pPr>
            <a:lvl3pPr algn="ctr" rtl="0" eaLnBrk="1" fontAlgn="base" hangingPunct="1">
              <a:spcBef>
                <a:spcPct val="0"/>
              </a:spcBef>
              <a:spcAft>
                <a:spcPct val="0"/>
              </a:spcAft>
              <a:defRPr sz="4400" b="1">
                <a:solidFill>
                  <a:srgbClr val="0974BC"/>
                </a:solidFill>
                <a:latin typeface="Calibri" pitchFamily="34" charset="0"/>
                <a:cs typeface="Calibri" pitchFamily="34" charset="0"/>
              </a:defRPr>
            </a:lvl3pPr>
            <a:lvl4pPr algn="ctr" rtl="0" eaLnBrk="1" fontAlgn="base" hangingPunct="1">
              <a:spcBef>
                <a:spcPct val="0"/>
              </a:spcBef>
              <a:spcAft>
                <a:spcPct val="0"/>
              </a:spcAft>
              <a:defRPr sz="4400" b="1">
                <a:solidFill>
                  <a:srgbClr val="0974BC"/>
                </a:solidFill>
                <a:latin typeface="Calibri" pitchFamily="34" charset="0"/>
                <a:cs typeface="Calibri" pitchFamily="34" charset="0"/>
              </a:defRPr>
            </a:lvl4pPr>
            <a:lvl5pPr algn="ctr" rtl="0" eaLnBrk="1" fontAlgn="base" hangingPunct="1">
              <a:spcBef>
                <a:spcPct val="0"/>
              </a:spcBef>
              <a:spcAft>
                <a:spcPct val="0"/>
              </a:spcAft>
              <a:defRPr sz="4400" b="1">
                <a:solidFill>
                  <a:srgbClr val="0974BC"/>
                </a:solidFill>
                <a:latin typeface="Calibri" pitchFamily="34" charset="0"/>
                <a:cs typeface="Calibri" pitchFamily="34"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NZ" altLang="en-US" sz="4400" b="1" i="0" u="none" strike="noStrike" kern="0" cap="none" spc="0" normalizeH="0" baseline="0" noProof="0" dirty="0" smtClean="0">
                <a:ln>
                  <a:noFill/>
                </a:ln>
                <a:solidFill>
                  <a:srgbClr val="7030A0"/>
                </a:solidFill>
                <a:effectLst/>
                <a:uLnTx/>
                <a:uFillTx/>
                <a:latin typeface="Calibri" panose="020F0502020204030204" pitchFamily="34" charset="0"/>
                <a:ea typeface="+mj-ea"/>
                <a:cs typeface="Calibri" panose="020F0502020204030204" pitchFamily="34" charset="0"/>
              </a:rPr>
              <a:t>Transmission</a:t>
            </a:r>
            <a:br>
              <a:rPr kumimoji="0" lang="en-NZ" altLang="en-US" sz="4400" b="1" i="0" u="none" strike="noStrike" kern="0" cap="none" spc="0" normalizeH="0" baseline="0" noProof="0" dirty="0" smtClean="0">
                <a:ln>
                  <a:noFill/>
                </a:ln>
                <a:solidFill>
                  <a:srgbClr val="7030A0"/>
                </a:solidFill>
                <a:effectLst/>
                <a:uLnTx/>
                <a:uFillTx/>
                <a:latin typeface="Calibri" panose="020F0502020204030204" pitchFamily="34" charset="0"/>
                <a:ea typeface="+mj-ea"/>
                <a:cs typeface="Calibri" panose="020F0502020204030204" pitchFamily="34" charset="0"/>
              </a:rPr>
            </a:br>
            <a:r>
              <a:rPr kumimoji="0" lang="en-NZ" altLang="en-US" sz="4400" b="1" i="0" u="none" strike="noStrike" kern="0" cap="none" spc="0" normalizeH="0" baseline="0" noProof="0" dirty="0" smtClean="0">
                <a:ln>
                  <a:noFill/>
                </a:ln>
                <a:solidFill>
                  <a:srgbClr val="7030A0"/>
                </a:solidFill>
                <a:effectLst/>
                <a:uLnTx/>
                <a:uFillTx/>
                <a:latin typeface="Calibri" panose="020F0502020204030204" pitchFamily="34" charset="0"/>
                <a:ea typeface="+mj-ea"/>
                <a:cs typeface="Calibri" panose="020F0502020204030204" pitchFamily="34" charset="0"/>
              </a:rPr>
              <a:t>based precautions</a:t>
            </a:r>
          </a:p>
        </p:txBody>
      </p:sp>
      <p:sp>
        <p:nvSpPr>
          <p:cNvPr id="5" name="Content Placeholder 2"/>
          <p:cNvSpPr txBox="1">
            <a:spLocks/>
          </p:cNvSpPr>
          <p:nvPr/>
        </p:nvSpPr>
        <p:spPr bwMode="auto">
          <a:xfrm>
            <a:off x="534865" y="2254006"/>
            <a:ext cx="3702050" cy="406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342900" indent="-342900" algn="l" rtl="0" eaLnBrk="1" fontAlgn="base" hangingPunct="1">
              <a:spcBef>
                <a:spcPct val="20000"/>
              </a:spcBef>
              <a:spcAft>
                <a:spcPct val="0"/>
              </a:spcAft>
              <a:buChar char="•"/>
              <a:defRPr sz="3200">
                <a:solidFill>
                  <a:schemeClr val="tx1"/>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har char="–"/>
              <a:defRPr sz="2800">
                <a:solidFill>
                  <a:schemeClr val="tx1"/>
                </a:solidFill>
                <a:latin typeface="Calibri" panose="020F0502020204030204" pitchFamily="34" charset="0"/>
                <a:cs typeface="Calibri" panose="020F0502020204030204" pitchFamily="34" charset="0"/>
              </a:defRPr>
            </a:lvl2pPr>
            <a:lvl3pPr marL="1143000" indent="-228600" algn="l" rtl="0" eaLnBrk="1" fontAlgn="base" hangingPunct="1">
              <a:spcBef>
                <a:spcPct val="20000"/>
              </a:spcBef>
              <a:spcAft>
                <a:spcPct val="0"/>
              </a:spcAft>
              <a:buChar char="•"/>
              <a:defRPr sz="2400">
                <a:solidFill>
                  <a:schemeClr val="tx1"/>
                </a:solidFill>
                <a:latin typeface="Calibri" panose="020F0502020204030204" pitchFamily="34" charset="0"/>
                <a:cs typeface="Calibri" panose="020F0502020204030204" pitchFamily="34" charset="0"/>
              </a:defRPr>
            </a:lvl3pPr>
            <a:lvl4pPr marL="1600200" indent="-228600" algn="l" rtl="0" eaLnBrk="1" fontAlgn="base" hangingPunct="1">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4pPr>
            <a:lvl5pPr marL="2057400" indent="-228600" algn="l" rtl="0" eaLnBrk="1" fontAlgn="base" hangingPunct="1">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marR="0" lvl="0" indent="0" algn="l" defTabSz="914400" rtl="0" eaLnBrk="1" fontAlgn="auto" latinLnBrk="0" hangingPunct="1">
              <a:lnSpc>
                <a:spcPct val="100000"/>
              </a:lnSpc>
              <a:spcBef>
                <a:spcPct val="20000"/>
              </a:spcBef>
              <a:spcAft>
                <a:spcPts val="0"/>
              </a:spcAft>
              <a:buClrTx/>
              <a:buSzTx/>
              <a:buFont typeface="Arial" charset="0"/>
              <a:buNone/>
              <a:tabLst/>
              <a:defRPr/>
            </a:pPr>
            <a:endParaRPr kumimoji="0" lang="en-NZ" sz="16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charset="0"/>
              <a:buChar char="•"/>
              <a:tabLst/>
              <a:defRPr/>
            </a:pPr>
            <a:endParaRPr kumimoji="0" lang="en-NZ" sz="16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charset="0"/>
              <a:buChar char="•"/>
              <a:tabLst/>
              <a:defRPr/>
            </a:pPr>
            <a:r>
              <a:rPr kumimoji="0" lang="en-NZ" sz="20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When standard precautions is not enough</a:t>
            </a:r>
          </a:p>
          <a:p>
            <a:pPr marL="342900" marR="0" lvl="0" indent="-342900" algn="l" defTabSz="914400" rtl="0" eaLnBrk="1" fontAlgn="auto" latinLnBrk="0" hangingPunct="1">
              <a:lnSpc>
                <a:spcPct val="100000"/>
              </a:lnSpc>
              <a:spcBef>
                <a:spcPct val="20000"/>
              </a:spcBef>
              <a:spcAft>
                <a:spcPts val="0"/>
              </a:spcAft>
              <a:buClrTx/>
              <a:buSzTx/>
              <a:buFont typeface="Arial" charset="0"/>
              <a:buChar char="•"/>
              <a:tabLst/>
              <a:defRPr/>
            </a:pPr>
            <a:endParaRPr kumimoji="0" lang="en-NZ" sz="20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charset="0"/>
              <a:buChar char="•"/>
              <a:tabLst/>
              <a:defRPr/>
            </a:pPr>
            <a:r>
              <a:rPr kumimoji="0" lang="en-NZ" sz="20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These signs instruct staff about what to do: PPE, cleaning, transfers etc.</a:t>
            </a:r>
          </a:p>
          <a:p>
            <a:pPr marL="342900" marR="0" lvl="0" indent="-342900" algn="l" defTabSz="914400" rtl="0" eaLnBrk="1" fontAlgn="auto" latinLnBrk="0" hangingPunct="1">
              <a:lnSpc>
                <a:spcPct val="100000"/>
              </a:lnSpc>
              <a:spcBef>
                <a:spcPct val="20000"/>
              </a:spcBef>
              <a:spcAft>
                <a:spcPts val="0"/>
              </a:spcAft>
              <a:buClrTx/>
              <a:buSzTx/>
              <a:buFont typeface="Arial" charset="0"/>
              <a:buChar char="•"/>
              <a:tabLst/>
              <a:defRPr/>
            </a:pPr>
            <a:endParaRPr kumimoji="0" lang="en-NZ" sz="20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charset="0"/>
              <a:buChar char="•"/>
              <a:tabLst/>
              <a:defRPr/>
            </a:pPr>
            <a:r>
              <a:rPr kumimoji="0" lang="en-NZ" sz="20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More information is available for staff on the back of sign.</a:t>
            </a:r>
          </a:p>
          <a:p>
            <a:pPr marL="342900" marR="0" lvl="0" indent="-342900" algn="l" defTabSz="914400" rtl="0" eaLnBrk="1" fontAlgn="auto" latinLnBrk="0" hangingPunct="1">
              <a:lnSpc>
                <a:spcPct val="100000"/>
              </a:lnSpc>
              <a:spcBef>
                <a:spcPct val="20000"/>
              </a:spcBef>
              <a:spcAft>
                <a:spcPts val="0"/>
              </a:spcAft>
              <a:buClrTx/>
              <a:buSzTx/>
              <a:buFont typeface="Arial" charset="0"/>
              <a:buChar char="•"/>
              <a:tabLst/>
              <a:defRPr/>
            </a:pPr>
            <a:endParaRPr kumimoji="0" lang="en-NZ" sz="16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charset="0"/>
              <a:buChar char="•"/>
              <a:tabLst/>
              <a:defRPr/>
            </a:pPr>
            <a:endParaRPr kumimoji="0" lang="en-NZ" sz="16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charset="0"/>
              <a:buChar char="•"/>
              <a:tabLst/>
              <a:defRPr/>
            </a:pPr>
            <a:endParaRPr kumimoji="0" lang="en-NZ" sz="16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ct val="20000"/>
              </a:spcBef>
              <a:spcAft>
                <a:spcPts val="0"/>
              </a:spcAft>
              <a:buClrTx/>
              <a:buSzTx/>
              <a:buFont typeface="Arial" charset="0"/>
              <a:buNone/>
              <a:tabLst/>
              <a:defRPr/>
            </a:pPr>
            <a:endParaRPr kumimoji="0" lang="en-NZ"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l="26155" t="8121" r="25307" b="10222"/>
          <a:stretch>
            <a:fillRect/>
          </a:stretch>
        </p:blipFill>
        <p:spPr bwMode="auto">
          <a:xfrm>
            <a:off x="5637470" y="-94243"/>
            <a:ext cx="4940548" cy="6413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l="27371" t="12132" r="28505" b="46742"/>
          <a:stretch>
            <a:fillRect/>
          </a:stretch>
        </p:blipFill>
        <p:spPr bwMode="auto">
          <a:xfrm>
            <a:off x="5753363" y="1352931"/>
            <a:ext cx="4719637" cy="3519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4">
            <a:extLst>
              <a:ext uri="{28A0092B-C50C-407E-A947-70E740481C1C}">
                <a14:useLocalDpi xmlns:a14="http://schemas.microsoft.com/office/drawing/2010/main" val="0"/>
              </a:ext>
            </a:extLst>
          </a:blip>
          <a:srcRect l="26273" t="11617" r="26273" b="38358"/>
          <a:stretch>
            <a:fillRect/>
          </a:stretch>
        </p:blipFill>
        <p:spPr bwMode="auto">
          <a:xfrm>
            <a:off x="5654856" y="2661118"/>
            <a:ext cx="4851648" cy="3956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93349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734028" y="4228"/>
            <a:ext cx="4864001" cy="6593666"/>
          </a:xfrm>
          <a:prstGeom prst="rect">
            <a:avLst/>
          </a:prstGeom>
        </p:spPr>
      </p:pic>
      <p:sp>
        <p:nvSpPr>
          <p:cNvPr id="6" name="Content Placeholder 2"/>
          <p:cNvSpPr txBox="1">
            <a:spLocks/>
          </p:cNvSpPr>
          <p:nvPr/>
        </p:nvSpPr>
        <p:spPr bwMode="auto">
          <a:xfrm>
            <a:off x="422031" y="898893"/>
            <a:ext cx="4038600" cy="4675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har char="–"/>
              <a:defRPr sz="2400">
                <a:solidFill>
                  <a:schemeClr val="tx1"/>
                </a:solidFill>
                <a:latin typeface="Calibri" panose="020F0502020204030204" pitchFamily="34" charset="0"/>
                <a:cs typeface="Calibri" panose="020F0502020204030204" pitchFamily="34" charset="0"/>
              </a:defRPr>
            </a:lvl2pPr>
            <a:lvl3pPr marL="1143000" indent="-228600" algn="l" rtl="0" eaLnBrk="1" fontAlgn="base" hangingPunct="1">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3pPr>
            <a:lvl4pPr marL="1600200" indent="-228600" algn="l" rtl="0" eaLnBrk="1" fontAlgn="base" hangingPunct="1">
              <a:spcBef>
                <a:spcPct val="20000"/>
              </a:spcBef>
              <a:spcAft>
                <a:spcPct val="0"/>
              </a:spcAft>
              <a:buChar char="–"/>
              <a:defRPr sz="1800">
                <a:solidFill>
                  <a:schemeClr val="tx1"/>
                </a:solidFill>
                <a:latin typeface="Calibri" panose="020F0502020204030204" pitchFamily="34" charset="0"/>
                <a:cs typeface="Calibri" panose="020F0502020204030204" pitchFamily="34" charset="0"/>
              </a:defRPr>
            </a:lvl4pPr>
            <a:lvl5pPr marL="2057400" indent="-228600" algn="l" rtl="0" eaLnBrk="1" fontAlgn="base" hangingPunct="1">
              <a:spcBef>
                <a:spcPct val="20000"/>
              </a:spcBef>
              <a:spcAft>
                <a:spcPct val="0"/>
              </a:spcAft>
              <a:buChar char="»"/>
              <a:defRPr sz="1800">
                <a:solidFill>
                  <a:schemeClr val="tx1"/>
                </a:solidFill>
                <a:latin typeface="Calibri" panose="020F0502020204030204" pitchFamily="34" charset="0"/>
                <a:cs typeface="Calibri" panose="020F0502020204030204" pitchFamily="34" charset="0"/>
              </a:defRPr>
            </a:lvl5pPr>
            <a:lvl6pPr marL="2514600" indent="-228600" algn="l" rtl="0" eaLnBrk="1" fontAlgn="base" hangingPunct="1">
              <a:spcBef>
                <a:spcPct val="20000"/>
              </a:spcBef>
              <a:spcAft>
                <a:spcPct val="0"/>
              </a:spcAft>
              <a:buChar char="»"/>
              <a:defRPr sz="1800">
                <a:solidFill>
                  <a:schemeClr val="tx1"/>
                </a:solidFill>
                <a:latin typeface="+mn-lt"/>
              </a:defRPr>
            </a:lvl6pPr>
            <a:lvl7pPr marL="2971800" indent="-228600" algn="l" rtl="0" eaLnBrk="1" fontAlgn="base" hangingPunct="1">
              <a:spcBef>
                <a:spcPct val="20000"/>
              </a:spcBef>
              <a:spcAft>
                <a:spcPct val="0"/>
              </a:spcAft>
              <a:buChar char="»"/>
              <a:defRPr sz="1800">
                <a:solidFill>
                  <a:schemeClr val="tx1"/>
                </a:solidFill>
                <a:latin typeface="+mn-lt"/>
              </a:defRPr>
            </a:lvl7pPr>
            <a:lvl8pPr marL="3429000" indent="-228600" algn="l" rtl="0" eaLnBrk="1" fontAlgn="base" hangingPunct="1">
              <a:spcBef>
                <a:spcPct val="20000"/>
              </a:spcBef>
              <a:spcAft>
                <a:spcPct val="0"/>
              </a:spcAft>
              <a:buChar char="»"/>
              <a:defRPr sz="1800">
                <a:solidFill>
                  <a:schemeClr val="tx1"/>
                </a:solidFill>
                <a:latin typeface="+mn-lt"/>
              </a:defRPr>
            </a:lvl8pPr>
            <a:lvl9pPr marL="3886200" indent="-228600" algn="l" rtl="0" eaLnBrk="1" fontAlgn="base" hangingPunct="1">
              <a:spcBef>
                <a:spcPct val="20000"/>
              </a:spcBef>
              <a:spcAft>
                <a:spcPct val="0"/>
              </a:spcAft>
              <a:buChar char="»"/>
              <a:defRPr sz="1800">
                <a:solidFill>
                  <a:schemeClr val="tx1"/>
                </a:solidFill>
                <a:latin typeface="+mn-lt"/>
              </a:defRPr>
            </a:lvl9pPr>
          </a:lstStyle>
          <a:p>
            <a:pPr marL="0" marR="0" lvl="0" indent="0" algn="l" defTabSz="685800" rtl="0" eaLnBrk="1" fontAlgn="auto" latinLnBrk="0" hangingPunct="1">
              <a:lnSpc>
                <a:spcPct val="90000"/>
              </a:lnSpc>
              <a:spcBef>
                <a:spcPts val="750"/>
              </a:spcBef>
              <a:spcAft>
                <a:spcPts val="0"/>
              </a:spcAft>
              <a:buClrTx/>
              <a:buSzTx/>
              <a:buFontTx/>
              <a:buNone/>
              <a:tabLst/>
              <a:defRPr/>
            </a:pPr>
            <a:r>
              <a:rPr kumimoji="0" lang="en-NZ" sz="1800" b="1" i="0" u="none" strike="noStrike" kern="1200" cap="none" spc="0" normalizeH="0" baseline="0" noProof="0" dirty="0" smtClean="0">
                <a:ln>
                  <a:noFill/>
                </a:ln>
                <a:solidFill>
                  <a:prstClr val="black"/>
                </a:solidFill>
                <a:effectLst/>
                <a:uLnTx/>
                <a:uFillTx/>
                <a:latin typeface="Calibri" panose="020F0502020204030204"/>
                <a:ea typeface="+mn-ea"/>
                <a:cs typeface="Calibri" panose="020F0502020204030204" pitchFamily="34" charset="0"/>
              </a:rPr>
              <a:t>For whom?</a:t>
            </a:r>
          </a:p>
          <a:p>
            <a:pPr marL="0" marR="0" lvl="0" indent="0" algn="l" defTabSz="685800" rtl="0" eaLnBrk="1" fontAlgn="auto" latinLnBrk="0" hangingPunct="1">
              <a:lnSpc>
                <a:spcPct val="90000"/>
              </a:lnSpc>
              <a:spcBef>
                <a:spcPts val="750"/>
              </a:spcBef>
              <a:spcAft>
                <a:spcPts val="0"/>
              </a:spcAft>
              <a:buClrTx/>
              <a:buSzTx/>
              <a:buFontTx/>
              <a:buNone/>
              <a:tabLst/>
              <a:defRPr/>
            </a:pPr>
            <a:r>
              <a:rPr kumimoji="0" lang="en-NZ" sz="1800" b="0" i="0" u="none" strike="noStrike" kern="1200" cap="none" spc="0" normalizeH="0" baseline="0" noProof="0" dirty="0" smtClean="0">
                <a:ln>
                  <a:noFill/>
                </a:ln>
                <a:solidFill>
                  <a:prstClr val="black"/>
                </a:solidFill>
                <a:effectLst/>
                <a:uLnTx/>
                <a:uFillTx/>
                <a:latin typeface="Calibri" panose="020F0502020204030204"/>
                <a:ea typeface="+mn-ea"/>
                <a:cs typeface="Calibri" panose="020F0502020204030204" pitchFamily="34" charset="0"/>
              </a:rPr>
              <a:t>D+V, bad skin condition</a:t>
            </a:r>
          </a:p>
          <a:p>
            <a:pPr marL="0" marR="0" lvl="0" indent="0" algn="l" defTabSz="685800" rtl="0" eaLnBrk="1" fontAlgn="auto" latinLnBrk="0" hangingPunct="1">
              <a:lnSpc>
                <a:spcPct val="90000"/>
              </a:lnSpc>
              <a:spcBef>
                <a:spcPts val="750"/>
              </a:spcBef>
              <a:spcAft>
                <a:spcPts val="0"/>
              </a:spcAft>
              <a:buClrTx/>
              <a:buSzTx/>
              <a:buFontTx/>
              <a:buNone/>
              <a:tabLst/>
              <a:defRPr/>
            </a:pPr>
            <a:r>
              <a:rPr kumimoji="0" lang="en-NZ" sz="1800" b="0" i="0" u="none" strike="noStrike" kern="1200" cap="none" spc="0" normalizeH="0" baseline="0" noProof="0" dirty="0" smtClean="0">
                <a:ln>
                  <a:noFill/>
                </a:ln>
                <a:solidFill>
                  <a:prstClr val="black"/>
                </a:solidFill>
                <a:effectLst/>
                <a:uLnTx/>
                <a:uFillTx/>
                <a:latin typeface="Calibri" panose="020F0502020204030204"/>
                <a:ea typeface="+mn-ea"/>
                <a:cs typeface="Calibri" panose="020F0502020204030204" pitchFamily="34" charset="0"/>
              </a:rPr>
              <a:t>Some diseases </a:t>
            </a:r>
            <a:r>
              <a:rPr kumimoji="0" lang="en-NZ" sz="1800" b="0" i="0" u="none" strike="noStrike" kern="1200" cap="none" spc="0" normalizeH="0" baseline="0" noProof="0" dirty="0" err="1" smtClean="0">
                <a:ln>
                  <a:noFill/>
                </a:ln>
                <a:solidFill>
                  <a:prstClr val="black"/>
                </a:solidFill>
                <a:effectLst/>
                <a:uLnTx/>
                <a:uFillTx/>
                <a:latin typeface="Calibri" panose="020F0502020204030204"/>
                <a:ea typeface="+mn-ea"/>
                <a:cs typeface="Calibri" panose="020F0502020204030204" pitchFamily="34" charset="0"/>
              </a:rPr>
              <a:t>eg</a:t>
            </a:r>
            <a:r>
              <a:rPr kumimoji="0" lang="en-NZ" sz="1800" b="0" i="0" u="none" strike="noStrike" kern="1200" cap="none" spc="0" normalizeH="0" baseline="0" noProof="0" dirty="0" smtClean="0">
                <a:ln>
                  <a:noFill/>
                </a:ln>
                <a:solidFill>
                  <a:prstClr val="black"/>
                </a:solidFill>
                <a:effectLst/>
                <a:uLnTx/>
                <a:uFillTx/>
                <a:latin typeface="Calibri" panose="020F0502020204030204"/>
                <a:ea typeface="+mn-ea"/>
                <a:cs typeface="Calibri" panose="020F0502020204030204" pitchFamily="34" charset="0"/>
              </a:rPr>
              <a:t> scabies</a:t>
            </a:r>
          </a:p>
          <a:p>
            <a:pPr marL="0" marR="0" lvl="0" indent="0" algn="l" defTabSz="685800" rtl="0" eaLnBrk="1" fontAlgn="auto" latinLnBrk="0" hangingPunct="1">
              <a:lnSpc>
                <a:spcPct val="90000"/>
              </a:lnSpc>
              <a:spcBef>
                <a:spcPts val="750"/>
              </a:spcBef>
              <a:spcAft>
                <a:spcPts val="0"/>
              </a:spcAft>
              <a:buClrTx/>
              <a:buSzTx/>
              <a:buFontTx/>
              <a:buNone/>
              <a:tabLst/>
              <a:defRPr/>
            </a:pPr>
            <a:r>
              <a:rPr kumimoji="0" lang="en-NZ" sz="1800" b="0" i="0" u="none" strike="noStrike" kern="1200" cap="none" spc="0" normalizeH="0" baseline="0" noProof="0" dirty="0" smtClean="0">
                <a:ln>
                  <a:noFill/>
                </a:ln>
                <a:solidFill>
                  <a:prstClr val="black"/>
                </a:solidFill>
                <a:effectLst/>
                <a:uLnTx/>
                <a:uFillTx/>
                <a:latin typeface="Calibri" panose="020F0502020204030204"/>
                <a:ea typeface="+mn-ea"/>
                <a:cs typeface="Calibri" panose="020F0502020204030204" pitchFamily="34" charset="0"/>
              </a:rPr>
              <a:t>Some MDROs</a:t>
            </a:r>
          </a:p>
          <a:p>
            <a:pPr marL="0" marR="0" lvl="0" indent="0" algn="l" defTabSz="685800" rtl="0" eaLnBrk="1" fontAlgn="auto" latinLnBrk="0" hangingPunct="1">
              <a:lnSpc>
                <a:spcPct val="90000"/>
              </a:lnSpc>
              <a:spcBef>
                <a:spcPts val="750"/>
              </a:spcBef>
              <a:spcAft>
                <a:spcPts val="0"/>
              </a:spcAft>
              <a:buClrTx/>
              <a:buSzTx/>
              <a:buFontTx/>
              <a:buNone/>
              <a:tabLst/>
              <a:defRPr/>
            </a:pPr>
            <a:r>
              <a:rPr kumimoji="0" lang="en-NZ" sz="1800" b="0" i="0" u="none" strike="noStrike" kern="1200" cap="none" spc="0" normalizeH="0" baseline="0" noProof="0" dirty="0" smtClean="0">
                <a:ln>
                  <a:noFill/>
                </a:ln>
                <a:solidFill>
                  <a:prstClr val="black"/>
                </a:solidFill>
                <a:effectLst/>
                <a:uLnTx/>
                <a:uFillTx/>
                <a:latin typeface="Calibri" panose="020F0502020204030204"/>
                <a:ea typeface="+mn-ea"/>
                <a:cs typeface="Calibri" panose="020F0502020204030204" pitchFamily="34" charset="0"/>
              </a:rPr>
              <a:t>Overseas in last 12 months</a:t>
            </a:r>
          </a:p>
          <a:p>
            <a:pPr marL="0" marR="0" lvl="0" indent="0" algn="l" defTabSz="685800" rtl="0" eaLnBrk="1" fontAlgn="auto" latinLnBrk="0" hangingPunct="1">
              <a:lnSpc>
                <a:spcPct val="90000"/>
              </a:lnSpc>
              <a:spcBef>
                <a:spcPts val="750"/>
              </a:spcBef>
              <a:spcAft>
                <a:spcPts val="0"/>
              </a:spcAft>
              <a:buClrTx/>
              <a:buSzTx/>
              <a:buFontTx/>
              <a:buNone/>
              <a:tabLst/>
              <a:defRPr/>
            </a:pPr>
            <a:endParaRPr kumimoji="0" lang="en-NZ" sz="1800" b="1" i="0" u="none" strike="noStrike" kern="1200" cap="none" spc="0" normalizeH="0" baseline="0" noProof="0" dirty="0" smtClean="0">
              <a:ln>
                <a:noFill/>
              </a:ln>
              <a:solidFill>
                <a:prstClr val="black"/>
              </a:solidFill>
              <a:effectLst/>
              <a:uLnTx/>
              <a:uFillTx/>
              <a:latin typeface="Calibri" panose="020F0502020204030204"/>
              <a:ea typeface="+mn-ea"/>
              <a:cs typeface="Calibri" panose="020F0502020204030204" pitchFamily="34" charset="0"/>
            </a:endParaRPr>
          </a:p>
          <a:p>
            <a:pPr marL="0" marR="0" lvl="0" indent="0" algn="l" defTabSz="685800" rtl="0" eaLnBrk="1" fontAlgn="auto" latinLnBrk="0" hangingPunct="1">
              <a:lnSpc>
                <a:spcPct val="90000"/>
              </a:lnSpc>
              <a:spcBef>
                <a:spcPts val="750"/>
              </a:spcBef>
              <a:spcAft>
                <a:spcPts val="0"/>
              </a:spcAft>
              <a:buClrTx/>
              <a:buSzTx/>
              <a:buFontTx/>
              <a:buNone/>
              <a:tabLst/>
              <a:defRPr/>
            </a:pPr>
            <a:endParaRPr kumimoji="0" lang="en-NZ" sz="1800" b="1" i="0" u="none" strike="noStrike" kern="1200" cap="none" spc="0" normalizeH="0" baseline="0" noProof="0" dirty="0" smtClean="0">
              <a:ln>
                <a:noFill/>
              </a:ln>
              <a:solidFill>
                <a:prstClr val="black"/>
              </a:solidFill>
              <a:effectLst/>
              <a:uLnTx/>
              <a:uFillTx/>
              <a:latin typeface="Calibri" panose="020F0502020204030204"/>
              <a:ea typeface="+mn-ea"/>
              <a:cs typeface="Calibri" panose="020F0502020204030204" pitchFamily="34" charset="0"/>
            </a:endParaRPr>
          </a:p>
          <a:p>
            <a:pPr marL="0" marR="0" lvl="0" indent="0" algn="l" defTabSz="685800" rtl="0" eaLnBrk="1" fontAlgn="auto" latinLnBrk="0" hangingPunct="1">
              <a:lnSpc>
                <a:spcPct val="90000"/>
              </a:lnSpc>
              <a:spcBef>
                <a:spcPts val="750"/>
              </a:spcBef>
              <a:spcAft>
                <a:spcPts val="0"/>
              </a:spcAft>
              <a:buClrTx/>
              <a:buSzTx/>
              <a:buFontTx/>
              <a:buNone/>
              <a:tabLst/>
              <a:defRPr/>
            </a:pPr>
            <a:endParaRPr kumimoji="0" lang="en-NZ" sz="1600" b="0" i="0" u="none" strike="noStrike" kern="1200" cap="none" spc="0" normalizeH="0" baseline="0" noProof="0" dirty="0" smtClean="0">
              <a:ln>
                <a:noFill/>
              </a:ln>
              <a:solidFill>
                <a:prstClr val="black"/>
              </a:solidFill>
              <a:effectLst/>
              <a:uLnTx/>
              <a:uFillTx/>
              <a:latin typeface="Calibri" panose="020F0502020204030204"/>
              <a:ea typeface="+mn-ea"/>
              <a:cs typeface="Calibri" panose="020F0502020204030204" pitchFamily="34"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NZ" sz="2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 name="Rectangle 6"/>
          <p:cNvSpPr/>
          <p:nvPr/>
        </p:nvSpPr>
        <p:spPr>
          <a:xfrm>
            <a:off x="325505" y="3212976"/>
            <a:ext cx="3240359" cy="2923877"/>
          </a:xfrm>
          <a:prstGeom prst="rect">
            <a:avLst/>
          </a:prstGeom>
        </p:spPr>
        <p:txBody>
          <a:bodyPr wrap="square">
            <a:spAutoFit/>
          </a:bodyPr>
          <a:lstStyle/>
          <a:p>
            <a:pPr eaLnBrk="0" fontAlgn="base" hangingPunct="0">
              <a:spcBef>
                <a:spcPct val="20000"/>
              </a:spcBef>
              <a:spcAft>
                <a:spcPct val="0"/>
              </a:spcAft>
            </a:pPr>
            <a:r>
              <a:rPr lang="en-NZ" altLang="en-US" sz="2000" kern="0" dirty="0" smtClean="0">
                <a:solidFill>
                  <a:srgbClr val="000000"/>
                </a:solidFill>
                <a:cs typeface="Calibri" panose="020F0502020204030204" pitchFamily="34" charset="0"/>
              </a:rPr>
              <a:t>What is the most important thing?</a:t>
            </a:r>
          </a:p>
          <a:p>
            <a:pPr eaLnBrk="0" fontAlgn="base" hangingPunct="0">
              <a:spcBef>
                <a:spcPct val="20000"/>
              </a:spcBef>
              <a:spcAft>
                <a:spcPct val="0"/>
              </a:spcAft>
            </a:pPr>
            <a:r>
              <a:rPr lang="en-NZ" altLang="en-US" sz="1600" kern="0" dirty="0" smtClean="0">
                <a:solidFill>
                  <a:srgbClr val="000000"/>
                </a:solidFill>
                <a:cs typeface="Calibri" panose="020F0502020204030204" pitchFamily="34" charset="0"/>
              </a:rPr>
              <a:t>Hand hygiene</a:t>
            </a:r>
          </a:p>
          <a:p>
            <a:pPr eaLnBrk="0" fontAlgn="base" hangingPunct="0">
              <a:spcBef>
                <a:spcPct val="20000"/>
              </a:spcBef>
              <a:spcAft>
                <a:spcPct val="0"/>
              </a:spcAft>
            </a:pPr>
            <a:r>
              <a:rPr lang="en-NZ" altLang="en-US" sz="2000" kern="0" dirty="0" smtClean="0">
                <a:solidFill>
                  <a:srgbClr val="000000"/>
                </a:solidFill>
                <a:cs typeface="Calibri" panose="020F0502020204030204" pitchFamily="34" charset="0"/>
              </a:rPr>
              <a:t>What else is important?</a:t>
            </a:r>
          </a:p>
          <a:p>
            <a:pPr eaLnBrk="0" fontAlgn="base" hangingPunct="0">
              <a:spcBef>
                <a:spcPct val="20000"/>
              </a:spcBef>
              <a:spcAft>
                <a:spcPct val="0"/>
              </a:spcAft>
            </a:pPr>
            <a:r>
              <a:rPr lang="en-NZ" altLang="en-US" sz="1600" kern="0" dirty="0" smtClean="0">
                <a:solidFill>
                  <a:srgbClr val="000000"/>
                </a:solidFill>
                <a:cs typeface="Calibri" panose="020F0502020204030204" pitchFamily="34" charset="0"/>
              </a:rPr>
              <a:t>Cleaning equipment</a:t>
            </a:r>
          </a:p>
          <a:p>
            <a:pPr eaLnBrk="0" fontAlgn="base" hangingPunct="0">
              <a:spcBef>
                <a:spcPct val="20000"/>
              </a:spcBef>
              <a:spcAft>
                <a:spcPct val="0"/>
              </a:spcAft>
            </a:pPr>
            <a:r>
              <a:rPr lang="en-NZ" altLang="en-US" sz="1600" kern="0" dirty="0" smtClean="0">
                <a:solidFill>
                  <a:srgbClr val="000000"/>
                </a:solidFill>
                <a:cs typeface="Calibri" panose="020F0502020204030204" pitchFamily="34" charset="0"/>
              </a:rPr>
              <a:t>Discharge </a:t>
            </a:r>
            <a:r>
              <a:rPr lang="en-NZ" altLang="en-US" sz="1600" kern="0" dirty="0" err="1" smtClean="0">
                <a:solidFill>
                  <a:srgbClr val="000000"/>
                </a:solidFill>
                <a:cs typeface="Calibri" panose="020F0502020204030204" pitchFamily="34" charset="0"/>
              </a:rPr>
              <a:t>iso</a:t>
            </a:r>
            <a:r>
              <a:rPr lang="en-NZ" altLang="en-US" sz="1600" kern="0" dirty="0" smtClean="0">
                <a:solidFill>
                  <a:srgbClr val="000000"/>
                </a:solidFill>
                <a:cs typeface="Calibri" panose="020F0502020204030204" pitchFamily="34" charset="0"/>
              </a:rPr>
              <a:t> clean</a:t>
            </a:r>
          </a:p>
          <a:p>
            <a:pPr eaLnBrk="0" fontAlgn="base" hangingPunct="0">
              <a:spcBef>
                <a:spcPct val="20000"/>
              </a:spcBef>
              <a:spcAft>
                <a:spcPct val="0"/>
              </a:spcAft>
            </a:pPr>
            <a:r>
              <a:rPr lang="en-NZ" altLang="en-US" sz="1600" kern="0" dirty="0" smtClean="0">
                <a:solidFill>
                  <a:srgbClr val="000000"/>
                </a:solidFill>
                <a:cs typeface="Calibri" panose="020F0502020204030204" pitchFamily="34" charset="0"/>
              </a:rPr>
              <a:t>Own toilet</a:t>
            </a:r>
          </a:p>
          <a:p>
            <a:pPr eaLnBrk="0" fontAlgn="base" hangingPunct="0">
              <a:spcBef>
                <a:spcPct val="20000"/>
              </a:spcBef>
              <a:spcAft>
                <a:spcPct val="0"/>
              </a:spcAft>
            </a:pPr>
            <a:r>
              <a:rPr lang="en-NZ" altLang="en-US" sz="2000" kern="0" dirty="0" smtClean="0">
                <a:solidFill>
                  <a:srgbClr val="000000"/>
                </a:solidFill>
                <a:cs typeface="Calibri" panose="020F0502020204030204" pitchFamily="34" charset="0"/>
              </a:rPr>
              <a:t>When to use PPE?</a:t>
            </a:r>
          </a:p>
          <a:p>
            <a:pPr eaLnBrk="0" fontAlgn="base" hangingPunct="0">
              <a:spcBef>
                <a:spcPct val="20000"/>
              </a:spcBef>
              <a:spcAft>
                <a:spcPct val="0"/>
              </a:spcAft>
            </a:pPr>
            <a:r>
              <a:rPr lang="en-NZ" altLang="en-US" sz="1600" kern="0" dirty="0" smtClean="0">
                <a:solidFill>
                  <a:srgbClr val="000000"/>
                </a:solidFill>
                <a:cs typeface="Calibri" panose="020F0502020204030204" pitchFamily="34" charset="0"/>
              </a:rPr>
              <a:t>Risk </a:t>
            </a:r>
            <a:r>
              <a:rPr lang="en-NZ" altLang="en-US" sz="1600" kern="0" dirty="0">
                <a:solidFill>
                  <a:srgbClr val="000000"/>
                </a:solidFill>
                <a:cs typeface="Calibri" panose="020F0502020204030204" pitchFamily="34" charset="0"/>
              </a:rPr>
              <a:t>of </a:t>
            </a:r>
            <a:r>
              <a:rPr lang="en-NZ" altLang="en-US" sz="1600" kern="0" dirty="0" smtClean="0">
                <a:solidFill>
                  <a:srgbClr val="000000"/>
                </a:solidFill>
                <a:cs typeface="Calibri" panose="020F0502020204030204" pitchFamily="34" charset="0"/>
              </a:rPr>
              <a:t>blood </a:t>
            </a:r>
            <a:r>
              <a:rPr lang="en-NZ" altLang="en-US" sz="1600" kern="0" dirty="0">
                <a:solidFill>
                  <a:srgbClr val="000000"/>
                </a:solidFill>
                <a:cs typeface="Calibri" panose="020F0502020204030204" pitchFamily="34" charset="0"/>
              </a:rPr>
              <a:t>or body fluid </a:t>
            </a:r>
            <a:r>
              <a:rPr lang="en-NZ" altLang="en-US" sz="1600" kern="0" dirty="0" smtClean="0">
                <a:solidFill>
                  <a:srgbClr val="000000"/>
                </a:solidFill>
                <a:cs typeface="Calibri" panose="020F0502020204030204" pitchFamily="34" charset="0"/>
              </a:rPr>
              <a:t>contact</a:t>
            </a:r>
            <a:endParaRPr lang="en-NZ" altLang="en-US" sz="1600" kern="0" dirty="0">
              <a:solidFill>
                <a:srgbClr val="000000"/>
              </a:solidFill>
              <a:cs typeface="Calibri" panose="020F0502020204030204" pitchFamily="34" charset="0"/>
            </a:endParaRPr>
          </a:p>
        </p:txBody>
      </p:sp>
    </p:spTree>
    <p:extLst>
      <p:ext uri="{BB962C8B-B14F-4D97-AF65-F5344CB8AC3E}">
        <p14:creationId xmlns:p14="http://schemas.microsoft.com/office/powerpoint/2010/main" val="251840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kern="0" dirty="0">
                <a:solidFill>
                  <a:srgbClr val="7030A0"/>
                </a:solidFill>
                <a:latin typeface="Arial" panose="020B0604020202020204" pitchFamily="34" charset="0"/>
                <a:cs typeface="Arial" panose="020B0604020202020204" pitchFamily="34" charset="0"/>
              </a:rPr>
              <a:t>Droplet Precautions</a:t>
            </a:r>
            <a:endParaRPr lang="en-NZ" dirty="0">
              <a:solidFill>
                <a:srgbClr val="7030A0"/>
              </a:solidFill>
              <a:latin typeface="Arial" panose="020B0604020202020204" pitchFamily="34" charset="0"/>
              <a:cs typeface="Arial" panose="020B0604020202020204" pitchFamily="34" charset="0"/>
            </a:endParaRPr>
          </a:p>
        </p:txBody>
      </p:sp>
      <p:sp>
        <p:nvSpPr>
          <p:cNvPr id="4" name="Content Placeholder 2"/>
          <p:cNvSpPr txBox="1">
            <a:spLocks/>
          </p:cNvSpPr>
          <p:nvPr/>
        </p:nvSpPr>
        <p:spPr bwMode="auto">
          <a:xfrm>
            <a:off x="457200" y="1600201"/>
            <a:ext cx="4038600" cy="4493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har char="–"/>
              <a:defRPr sz="2400">
                <a:solidFill>
                  <a:schemeClr val="tx1"/>
                </a:solidFill>
                <a:latin typeface="Calibri" panose="020F0502020204030204" pitchFamily="34" charset="0"/>
                <a:cs typeface="Calibri" panose="020F0502020204030204" pitchFamily="34" charset="0"/>
              </a:defRPr>
            </a:lvl2pPr>
            <a:lvl3pPr marL="1143000" indent="-228600" algn="l" rtl="0" eaLnBrk="1" fontAlgn="base" hangingPunct="1">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3pPr>
            <a:lvl4pPr marL="1600200" indent="-228600" algn="l" rtl="0" eaLnBrk="1" fontAlgn="base" hangingPunct="1">
              <a:spcBef>
                <a:spcPct val="20000"/>
              </a:spcBef>
              <a:spcAft>
                <a:spcPct val="0"/>
              </a:spcAft>
              <a:buChar char="–"/>
              <a:defRPr sz="1800">
                <a:solidFill>
                  <a:schemeClr val="tx1"/>
                </a:solidFill>
                <a:latin typeface="Calibri" panose="020F0502020204030204" pitchFamily="34" charset="0"/>
                <a:cs typeface="Calibri" panose="020F0502020204030204" pitchFamily="34" charset="0"/>
              </a:defRPr>
            </a:lvl4pPr>
            <a:lvl5pPr marL="2057400" indent="-228600" algn="l" rtl="0" eaLnBrk="1" fontAlgn="base" hangingPunct="1">
              <a:spcBef>
                <a:spcPct val="20000"/>
              </a:spcBef>
              <a:spcAft>
                <a:spcPct val="0"/>
              </a:spcAft>
              <a:buChar char="»"/>
              <a:defRPr sz="1800">
                <a:solidFill>
                  <a:schemeClr val="tx1"/>
                </a:solidFill>
                <a:latin typeface="Calibri" panose="020F0502020204030204" pitchFamily="34" charset="0"/>
                <a:cs typeface="Calibri" panose="020F0502020204030204" pitchFamily="34" charset="0"/>
              </a:defRPr>
            </a:lvl5pPr>
            <a:lvl6pPr marL="2514600" indent="-228600" algn="l" rtl="0" eaLnBrk="1" fontAlgn="base" hangingPunct="1">
              <a:spcBef>
                <a:spcPct val="20000"/>
              </a:spcBef>
              <a:spcAft>
                <a:spcPct val="0"/>
              </a:spcAft>
              <a:buChar char="»"/>
              <a:defRPr sz="1800">
                <a:solidFill>
                  <a:schemeClr val="tx1"/>
                </a:solidFill>
                <a:latin typeface="+mn-lt"/>
              </a:defRPr>
            </a:lvl6pPr>
            <a:lvl7pPr marL="2971800" indent="-228600" algn="l" rtl="0" eaLnBrk="1" fontAlgn="base" hangingPunct="1">
              <a:spcBef>
                <a:spcPct val="20000"/>
              </a:spcBef>
              <a:spcAft>
                <a:spcPct val="0"/>
              </a:spcAft>
              <a:buChar char="»"/>
              <a:defRPr sz="1800">
                <a:solidFill>
                  <a:schemeClr val="tx1"/>
                </a:solidFill>
                <a:latin typeface="+mn-lt"/>
              </a:defRPr>
            </a:lvl7pPr>
            <a:lvl8pPr marL="3429000" indent="-228600" algn="l" rtl="0" eaLnBrk="1" fontAlgn="base" hangingPunct="1">
              <a:spcBef>
                <a:spcPct val="20000"/>
              </a:spcBef>
              <a:spcAft>
                <a:spcPct val="0"/>
              </a:spcAft>
              <a:buChar char="»"/>
              <a:defRPr sz="1800">
                <a:solidFill>
                  <a:schemeClr val="tx1"/>
                </a:solidFill>
                <a:latin typeface="+mn-lt"/>
              </a:defRPr>
            </a:lvl8pPr>
            <a:lvl9pPr marL="3886200" indent="-228600" algn="l" rtl="0" eaLnBrk="1" fontAlgn="base" hangingPunct="1">
              <a:spcBef>
                <a:spcPct val="20000"/>
              </a:spcBef>
              <a:spcAft>
                <a:spcPct val="0"/>
              </a:spcAft>
              <a:buChar char="»"/>
              <a:defRPr sz="1800">
                <a:solidFill>
                  <a:schemeClr val="tx1"/>
                </a:solidFill>
                <a:latin typeface="+mn-lt"/>
              </a:defRPr>
            </a:lvl9p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NZ" sz="2400" b="0" i="0" u="none" strike="noStrike" kern="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t>For organisms spread from coughs and sneezes e.g. colds and flu</a:t>
            </a:r>
          </a:p>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NZ" sz="2400" b="0" i="0" u="none" strike="noStrike" kern="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t>Key elements: </a:t>
            </a:r>
          </a:p>
          <a:p>
            <a:pPr marL="342900" marR="0" lvl="0" indent="-342900" algn="l" defTabSz="914400" rtl="0" eaLnBrk="1" fontAlgn="auto" latinLnBrk="0" hangingPunct="1">
              <a:lnSpc>
                <a:spcPct val="100000"/>
              </a:lnSpc>
              <a:spcBef>
                <a:spcPct val="20000"/>
              </a:spcBef>
              <a:spcAft>
                <a:spcPts val="0"/>
              </a:spcAft>
              <a:buClrTx/>
              <a:buSzTx/>
              <a:buFont typeface="Arial" charset="0"/>
              <a:buChar char="•"/>
              <a:tabLst/>
              <a:defRPr/>
            </a:pPr>
            <a:r>
              <a:rPr kumimoji="0" lang="en-NZ" sz="2400" b="0" i="0" u="none" strike="noStrike" kern="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t>Surgical mask be worn to enter the room and for transport.</a:t>
            </a:r>
          </a:p>
          <a:p>
            <a:pPr marL="342900" marR="0" lvl="0" indent="-342900" algn="l" defTabSz="914400" rtl="0" eaLnBrk="1" fontAlgn="auto" latinLnBrk="0" hangingPunct="1">
              <a:lnSpc>
                <a:spcPct val="100000"/>
              </a:lnSpc>
              <a:spcBef>
                <a:spcPct val="20000"/>
              </a:spcBef>
              <a:spcAft>
                <a:spcPts val="0"/>
              </a:spcAft>
              <a:buClrTx/>
              <a:buSzTx/>
              <a:buFont typeface="Arial" charset="0"/>
              <a:buChar char="•"/>
              <a:tabLst/>
              <a:defRPr/>
            </a:pPr>
            <a:r>
              <a:rPr kumimoji="0" lang="en-AU" sz="2400" b="0" i="0" u="none" strike="noStrike" kern="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t>N95 mask to be worn if patient on nebulizer or NIV.</a:t>
            </a:r>
            <a:endParaRPr kumimoji="0" lang="en-NZ" sz="2400" b="0" i="0" u="none" strike="noStrike" kern="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charset="0"/>
              <a:buChar char="•"/>
              <a:tabLst/>
              <a:defRPr/>
            </a:pPr>
            <a:r>
              <a:rPr kumimoji="0" lang="en-NZ" sz="2400" b="0" i="0" u="none" strike="noStrike" kern="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t>Control spread of cough/sneeze</a:t>
            </a:r>
          </a:p>
          <a:p>
            <a:pPr marL="342900" marR="0" lvl="0" indent="-342900" algn="l" defTabSz="914400" rtl="0" eaLnBrk="1" fontAlgn="auto" latinLnBrk="0" hangingPunct="1">
              <a:lnSpc>
                <a:spcPct val="100000"/>
              </a:lnSpc>
              <a:spcBef>
                <a:spcPct val="20000"/>
              </a:spcBef>
              <a:spcAft>
                <a:spcPts val="0"/>
              </a:spcAft>
              <a:buClrTx/>
              <a:buSzTx/>
              <a:buFont typeface="Arial" charset="0"/>
              <a:buChar char="•"/>
              <a:tabLst/>
              <a:defRPr/>
            </a:pPr>
            <a:endParaRPr kumimoji="0" lang="en-NZ" sz="2800" b="0" i="0" u="none" strike="noStrike" kern="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charset="0"/>
              <a:buChar char="•"/>
              <a:tabLst/>
              <a:defRPr/>
            </a:pPr>
            <a:endParaRPr kumimoji="0" lang="en-NZ" sz="2800" b="0" i="0" u="none" strike="noStrike" kern="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NZ" sz="2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5" name="Content Placeholder 4"/>
          <p:cNvPicPr>
            <a:picLocks noChangeAspect="1"/>
          </p:cNvPicPr>
          <p:nvPr/>
        </p:nvPicPr>
        <p:blipFill>
          <a:blip r:embed="rId2"/>
          <a:stretch>
            <a:fillRect/>
          </a:stretch>
        </p:blipFill>
        <p:spPr bwMode="auto">
          <a:xfrm>
            <a:off x="5336263" y="1262170"/>
            <a:ext cx="5177074" cy="532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767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kern="0" dirty="0">
                <a:solidFill>
                  <a:srgbClr val="7030A0"/>
                </a:solidFill>
                <a:latin typeface="Calibri" panose="020F0502020204030204" pitchFamily="34" charset="0"/>
                <a:cs typeface="Calibri" panose="020F0502020204030204" pitchFamily="34" charset="0"/>
              </a:rPr>
              <a:t>Airborne Precautions</a:t>
            </a:r>
            <a:endParaRPr lang="en-NZ" b="1" dirty="0">
              <a:solidFill>
                <a:srgbClr val="7030A0"/>
              </a:solidFill>
            </a:endParaRPr>
          </a:p>
        </p:txBody>
      </p:sp>
      <p:sp>
        <p:nvSpPr>
          <p:cNvPr id="4" name="Content Placeholder 2"/>
          <p:cNvSpPr txBox="1">
            <a:spLocks/>
          </p:cNvSpPr>
          <p:nvPr/>
        </p:nvSpPr>
        <p:spPr bwMode="auto">
          <a:xfrm>
            <a:off x="457200" y="1600201"/>
            <a:ext cx="4038600" cy="4493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har char="–"/>
              <a:defRPr sz="2400">
                <a:solidFill>
                  <a:schemeClr val="tx1"/>
                </a:solidFill>
                <a:latin typeface="Calibri" panose="020F0502020204030204" pitchFamily="34" charset="0"/>
                <a:cs typeface="Calibri" panose="020F0502020204030204" pitchFamily="34" charset="0"/>
              </a:defRPr>
            </a:lvl2pPr>
            <a:lvl3pPr marL="1143000" indent="-228600" algn="l" rtl="0" eaLnBrk="1" fontAlgn="base" hangingPunct="1">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3pPr>
            <a:lvl4pPr marL="1600200" indent="-228600" algn="l" rtl="0" eaLnBrk="1" fontAlgn="base" hangingPunct="1">
              <a:spcBef>
                <a:spcPct val="20000"/>
              </a:spcBef>
              <a:spcAft>
                <a:spcPct val="0"/>
              </a:spcAft>
              <a:buChar char="–"/>
              <a:defRPr sz="1800">
                <a:solidFill>
                  <a:schemeClr val="tx1"/>
                </a:solidFill>
                <a:latin typeface="Calibri" panose="020F0502020204030204" pitchFamily="34" charset="0"/>
                <a:cs typeface="Calibri" panose="020F0502020204030204" pitchFamily="34" charset="0"/>
              </a:defRPr>
            </a:lvl4pPr>
            <a:lvl5pPr marL="2057400" indent="-228600" algn="l" rtl="0" eaLnBrk="1" fontAlgn="base" hangingPunct="1">
              <a:spcBef>
                <a:spcPct val="20000"/>
              </a:spcBef>
              <a:spcAft>
                <a:spcPct val="0"/>
              </a:spcAft>
              <a:buChar char="»"/>
              <a:defRPr sz="1800">
                <a:solidFill>
                  <a:schemeClr val="tx1"/>
                </a:solidFill>
                <a:latin typeface="Calibri" panose="020F0502020204030204" pitchFamily="34" charset="0"/>
                <a:cs typeface="Calibri" panose="020F0502020204030204" pitchFamily="34" charset="0"/>
              </a:defRPr>
            </a:lvl5pPr>
            <a:lvl6pPr marL="2514600" indent="-228600" algn="l" rtl="0" eaLnBrk="1" fontAlgn="base" hangingPunct="1">
              <a:spcBef>
                <a:spcPct val="20000"/>
              </a:spcBef>
              <a:spcAft>
                <a:spcPct val="0"/>
              </a:spcAft>
              <a:buChar char="»"/>
              <a:defRPr sz="1800">
                <a:solidFill>
                  <a:schemeClr val="tx1"/>
                </a:solidFill>
                <a:latin typeface="+mn-lt"/>
              </a:defRPr>
            </a:lvl6pPr>
            <a:lvl7pPr marL="2971800" indent="-228600" algn="l" rtl="0" eaLnBrk="1" fontAlgn="base" hangingPunct="1">
              <a:spcBef>
                <a:spcPct val="20000"/>
              </a:spcBef>
              <a:spcAft>
                <a:spcPct val="0"/>
              </a:spcAft>
              <a:buChar char="»"/>
              <a:defRPr sz="1800">
                <a:solidFill>
                  <a:schemeClr val="tx1"/>
                </a:solidFill>
                <a:latin typeface="+mn-lt"/>
              </a:defRPr>
            </a:lvl7pPr>
            <a:lvl8pPr marL="3429000" indent="-228600" algn="l" rtl="0" eaLnBrk="1" fontAlgn="base" hangingPunct="1">
              <a:spcBef>
                <a:spcPct val="20000"/>
              </a:spcBef>
              <a:spcAft>
                <a:spcPct val="0"/>
              </a:spcAft>
              <a:buChar char="»"/>
              <a:defRPr sz="1800">
                <a:solidFill>
                  <a:schemeClr val="tx1"/>
                </a:solidFill>
                <a:latin typeface="+mn-lt"/>
              </a:defRPr>
            </a:lvl8pPr>
            <a:lvl9pPr marL="3886200" indent="-228600" algn="l" rtl="0" eaLnBrk="1" fontAlgn="base" hangingPunct="1">
              <a:spcBef>
                <a:spcPct val="20000"/>
              </a:spcBef>
              <a:spcAft>
                <a:spcPct val="0"/>
              </a:spcAft>
              <a:buChar char="»"/>
              <a:defRPr sz="1800">
                <a:solidFill>
                  <a:schemeClr val="tx1"/>
                </a:solidFill>
                <a:latin typeface="+mn-lt"/>
              </a:defRPr>
            </a:lvl9p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NZ" sz="24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For organisms we breathe out e.g. TB, chickenpox, measles </a:t>
            </a:r>
          </a:p>
          <a:p>
            <a:pPr marL="0" marR="0" lvl="0" indent="0" algn="l" defTabSz="914400" rtl="0" eaLnBrk="1" fontAlgn="auto" latinLnBrk="0" hangingPunct="1">
              <a:lnSpc>
                <a:spcPct val="100000"/>
              </a:lnSpc>
              <a:spcBef>
                <a:spcPct val="20000"/>
              </a:spcBef>
              <a:spcAft>
                <a:spcPts val="0"/>
              </a:spcAft>
              <a:buClrTx/>
              <a:buSzTx/>
              <a:buFontTx/>
              <a:buNone/>
              <a:tabLst/>
              <a:defRPr/>
            </a:pPr>
            <a:endParaRPr kumimoji="0" lang="en-NZ" sz="24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charset="0"/>
              <a:buChar char="•"/>
              <a:tabLst/>
              <a:defRPr/>
            </a:pPr>
            <a:r>
              <a:rPr kumimoji="0" lang="en-NZ" sz="2400" b="1"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N95/ P2 respirator worn in the room and for transport by staff.</a:t>
            </a:r>
          </a:p>
          <a:p>
            <a:pPr marL="342900" marR="0" lvl="0" indent="-342900" algn="l" defTabSz="914400" rtl="0" eaLnBrk="1" fontAlgn="auto" latinLnBrk="0" hangingPunct="1">
              <a:lnSpc>
                <a:spcPct val="100000"/>
              </a:lnSpc>
              <a:spcBef>
                <a:spcPct val="20000"/>
              </a:spcBef>
              <a:spcAft>
                <a:spcPts val="0"/>
              </a:spcAft>
              <a:buClrTx/>
              <a:buSzTx/>
              <a:buFont typeface="Arial" charset="0"/>
              <a:buChar char="•"/>
              <a:tabLst/>
              <a:defRPr/>
            </a:pPr>
            <a:r>
              <a:rPr kumimoji="0" lang="en-NZ" sz="2400" b="1"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Negative pressure room.</a:t>
            </a:r>
          </a:p>
          <a:p>
            <a:pPr marL="342900" marR="0" lvl="0" indent="-342900" algn="l" defTabSz="914400" rtl="0" eaLnBrk="1" fontAlgn="auto" latinLnBrk="0" hangingPunct="1">
              <a:lnSpc>
                <a:spcPct val="100000"/>
              </a:lnSpc>
              <a:spcBef>
                <a:spcPct val="20000"/>
              </a:spcBef>
              <a:spcAft>
                <a:spcPts val="0"/>
              </a:spcAft>
              <a:buClrTx/>
              <a:buSzTx/>
              <a:buFont typeface="Arial" charset="0"/>
              <a:buChar char="•"/>
              <a:tabLst/>
              <a:defRPr/>
            </a:pPr>
            <a:r>
              <a:rPr kumimoji="0" lang="en-NZ" sz="2400" b="1"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Doors closed.</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NZ" sz="2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5" name="Content Placeholder 4"/>
          <p:cNvPicPr>
            <a:picLocks noChangeAspect="1"/>
          </p:cNvPicPr>
          <p:nvPr/>
        </p:nvPicPr>
        <p:blipFill>
          <a:blip r:embed="rId2"/>
          <a:stretch>
            <a:fillRect/>
          </a:stretch>
        </p:blipFill>
        <p:spPr bwMode="auto">
          <a:xfrm>
            <a:off x="5982184" y="365124"/>
            <a:ext cx="5065726" cy="585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Content Placeholder 4"/>
          <p:cNvPicPr>
            <a:picLocks noChangeAspect="1"/>
          </p:cNvPicPr>
          <p:nvPr/>
        </p:nvPicPr>
        <p:blipFill>
          <a:blip r:embed="rId2"/>
          <a:stretch>
            <a:fillRect/>
          </a:stretch>
        </p:blipFill>
        <p:spPr bwMode="auto">
          <a:xfrm>
            <a:off x="4355976" y="1417638"/>
            <a:ext cx="4464496" cy="4603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734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1629" y="221434"/>
            <a:ext cx="10515600" cy="1325563"/>
          </a:xfrm>
        </p:spPr>
        <p:txBody>
          <a:bodyPr>
            <a:normAutofit/>
          </a:bodyPr>
          <a:lstStyle/>
          <a:p>
            <a:r>
              <a:rPr lang="en-NZ" b="1" kern="0" dirty="0">
                <a:solidFill>
                  <a:srgbClr val="7030A0"/>
                </a:solidFill>
                <a:latin typeface="Arial" panose="020B0604020202020204" pitchFamily="34" charset="0"/>
                <a:cs typeface="Arial" panose="020B0604020202020204" pitchFamily="34" charset="0"/>
              </a:rPr>
              <a:t>Covid-19</a:t>
            </a:r>
            <a:endParaRPr lang="en-NZ" b="1" dirty="0">
              <a:solidFill>
                <a:srgbClr val="7030A0"/>
              </a:solidFill>
              <a:latin typeface="Arial" panose="020B0604020202020204" pitchFamily="34" charset="0"/>
              <a:cs typeface="Arial" panose="020B0604020202020204" pitchFamily="34" charset="0"/>
            </a:endParaRPr>
          </a:p>
        </p:txBody>
      </p:sp>
      <p:pic>
        <p:nvPicPr>
          <p:cNvPr id="4" name="Content Placeholder 9"/>
          <p:cNvPicPr>
            <a:picLocks noChangeAspect="1"/>
          </p:cNvPicPr>
          <p:nvPr/>
        </p:nvPicPr>
        <p:blipFill>
          <a:blip r:embed="rId2"/>
          <a:stretch>
            <a:fillRect/>
          </a:stretch>
        </p:blipFill>
        <p:spPr bwMode="auto">
          <a:xfrm>
            <a:off x="5319382" y="1690688"/>
            <a:ext cx="4347132" cy="392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52077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NZ" b="1" dirty="0">
                <a:solidFill>
                  <a:srgbClr val="7030A0"/>
                </a:solidFill>
                <a:latin typeface="Arial" panose="020B0604020202020204" pitchFamily="34" charset="0"/>
                <a:cs typeface="Arial" panose="020B0604020202020204" pitchFamily="34" charset="0"/>
              </a:rPr>
              <a:t>Working in a </a:t>
            </a:r>
            <a:r>
              <a:rPr lang="en-NZ" b="1" dirty="0" smtClean="0">
                <a:solidFill>
                  <a:srgbClr val="7030A0"/>
                </a:solidFill>
                <a:latin typeface="Arial" panose="020B0604020202020204" pitchFamily="34" charset="0"/>
                <a:cs typeface="Arial" panose="020B0604020202020204" pitchFamily="34" charset="0"/>
              </a:rPr>
              <a:t>hospital </a:t>
            </a:r>
            <a:r>
              <a:rPr lang="en-NZ" b="1" dirty="0">
                <a:solidFill>
                  <a:srgbClr val="7030A0"/>
                </a:solidFill>
                <a:latin typeface="Arial" panose="020B0604020202020204" pitchFamily="34" charset="0"/>
                <a:cs typeface="Arial" panose="020B0604020202020204" pitchFamily="34" charset="0"/>
              </a:rPr>
              <a:t>during </a:t>
            </a:r>
            <a:r>
              <a:rPr lang="en-NZ" b="1" dirty="0" err="1">
                <a:solidFill>
                  <a:srgbClr val="7030A0"/>
                </a:solidFill>
                <a:latin typeface="Arial" panose="020B0604020202020204" pitchFamily="34" charset="0"/>
                <a:cs typeface="Arial" panose="020B0604020202020204" pitchFamily="34" charset="0"/>
              </a:rPr>
              <a:t>covid</a:t>
            </a:r>
            <a:r>
              <a:rPr lang="en-NZ" b="1" dirty="0">
                <a:solidFill>
                  <a:srgbClr val="7030A0"/>
                </a:solidFill>
                <a:latin typeface="Arial" panose="020B0604020202020204" pitchFamily="34" charset="0"/>
                <a:cs typeface="Arial" panose="020B0604020202020204" pitchFamily="34" charset="0"/>
              </a:rPr>
              <a:t> </a:t>
            </a:r>
            <a:r>
              <a:rPr lang="en-NZ" b="1" dirty="0" smtClean="0">
                <a:solidFill>
                  <a:srgbClr val="7030A0"/>
                </a:solidFill>
                <a:latin typeface="Arial" panose="020B0604020202020204" pitchFamily="34" charset="0"/>
                <a:cs typeface="Arial" panose="020B0604020202020204" pitchFamily="34" charset="0"/>
              </a:rPr>
              <a:t/>
            </a:r>
            <a:br>
              <a:rPr lang="en-NZ" b="1" dirty="0" smtClean="0">
                <a:solidFill>
                  <a:srgbClr val="7030A0"/>
                </a:solidFill>
                <a:latin typeface="Arial" panose="020B0604020202020204" pitchFamily="34" charset="0"/>
                <a:cs typeface="Arial" panose="020B0604020202020204" pitchFamily="34" charset="0"/>
              </a:rPr>
            </a:br>
            <a:r>
              <a:rPr lang="en-NZ" b="1" dirty="0" smtClean="0">
                <a:solidFill>
                  <a:srgbClr val="7030A0"/>
                </a:solidFill>
                <a:latin typeface="Arial" panose="020B0604020202020204" pitchFamily="34" charset="0"/>
                <a:cs typeface="Arial" panose="020B0604020202020204" pitchFamily="34" charset="0"/>
              </a:rPr>
              <a:t>How to keep safe – is all about the mask</a:t>
            </a:r>
            <a:endParaRPr lang="en-NZ" dirty="0"/>
          </a:p>
        </p:txBody>
      </p:sp>
      <p:sp>
        <p:nvSpPr>
          <p:cNvPr id="3" name="Content Placeholder 2"/>
          <p:cNvSpPr>
            <a:spLocks noGrp="1"/>
          </p:cNvSpPr>
          <p:nvPr>
            <p:ph idx="1"/>
          </p:nvPr>
        </p:nvSpPr>
        <p:spPr/>
        <p:txBody>
          <a:bodyPr>
            <a:normAutofit fontScale="77500" lnSpcReduction="20000"/>
          </a:bodyPr>
          <a:lstStyle/>
          <a:p>
            <a:r>
              <a:rPr lang="en-NZ" sz="3200" dirty="0" smtClean="0"/>
              <a:t>Its all about the mask </a:t>
            </a:r>
          </a:p>
          <a:p>
            <a:pPr lvl="1">
              <a:buFont typeface="Wingdings" panose="05000000000000000000" pitchFamily="2" charset="2"/>
              <a:buChar char="Ø"/>
            </a:pPr>
            <a:r>
              <a:rPr lang="en-NZ" sz="2800" dirty="0"/>
              <a:t> </a:t>
            </a:r>
            <a:r>
              <a:rPr lang="en-NZ" sz="2800" dirty="0" smtClean="0"/>
              <a:t>  seal check</a:t>
            </a:r>
          </a:p>
          <a:p>
            <a:pPr lvl="1">
              <a:buFont typeface="Wingdings" panose="05000000000000000000" pitchFamily="2" charset="2"/>
              <a:buChar char="Ø"/>
            </a:pPr>
            <a:r>
              <a:rPr lang="en-NZ" sz="2800" dirty="0"/>
              <a:t> </a:t>
            </a:r>
            <a:r>
              <a:rPr lang="en-NZ" sz="2800" dirty="0" smtClean="0"/>
              <a:t>  sanitise hands if any breech</a:t>
            </a:r>
          </a:p>
          <a:p>
            <a:pPr lvl="1">
              <a:buFont typeface="Wingdings" panose="05000000000000000000" pitchFamily="2" charset="2"/>
              <a:buChar char="Ø"/>
            </a:pPr>
            <a:r>
              <a:rPr lang="en-NZ" sz="2800" dirty="0" smtClean="0"/>
              <a:t>   change if soiled </a:t>
            </a:r>
          </a:p>
          <a:p>
            <a:pPr marL="457200" lvl="1" indent="0">
              <a:buNone/>
            </a:pPr>
            <a:endParaRPr lang="en-NZ" sz="2800" dirty="0" smtClean="0"/>
          </a:p>
          <a:p>
            <a:r>
              <a:rPr lang="en-NZ" sz="3200" dirty="0" smtClean="0"/>
              <a:t>MUST Wear a mask at all times</a:t>
            </a:r>
          </a:p>
          <a:p>
            <a:endParaRPr lang="en-NZ" sz="1900" dirty="0" smtClean="0"/>
          </a:p>
          <a:p>
            <a:r>
              <a:rPr lang="en-NZ" sz="3200" dirty="0" smtClean="0"/>
              <a:t>Do not eat or dink in clinical spaces</a:t>
            </a:r>
          </a:p>
          <a:p>
            <a:endParaRPr lang="en-NZ" sz="3200" dirty="0" smtClean="0"/>
          </a:p>
          <a:p>
            <a:r>
              <a:rPr lang="en-NZ" sz="3200" dirty="0" smtClean="0"/>
              <a:t>Tea room highest risk for all staff– tea room  etiquette</a:t>
            </a:r>
          </a:p>
          <a:p>
            <a:endParaRPr lang="en-NZ" sz="3200" dirty="0" smtClean="0"/>
          </a:p>
          <a:p>
            <a:r>
              <a:rPr lang="en-NZ" sz="3200" dirty="0" smtClean="0"/>
              <a:t>Do not come to work unwell</a:t>
            </a:r>
            <a:endParaRPr lang="en-NZ" sz="3200" dirty="0"/>
          </a:p>
        </p:txBody>
      </p:sp>
    </p:spTree>
    <p:extLst>
      <p:ext uri="{BB962C8B-B14F-4D97-AF65-F5344CB8AC3E}">
        <p14:creationId xmlns:p14="http://schemas.microsoft.com/office/powerpoint/2010/main" val="24736368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NZ" dirty="0" smtClean="0">
                <a:solidFill>
                  <a:srgbClr val="7030A0"/>
                </a:solidFill>
                <a:latin typeface="Arial" panose="020B0604020202020204" pitchFamily="34" charset="0"/>
                <a:cs typeface="Arial" panose="020B0604020202020204" pitchFamily="34" charset="0"/>
              </a:rPr>
              <a:t>N95 respirators </a:t>
            </a:r>
            <a:endParaRPr lang="en-NZ" dirty="0">
              <a:solidFill>
                <a:srgbClr val="7030A0"/>
              </a:solidFill>
              <a:latin typeface="Arial" panose="020B0604020202020204" pitchFamily="34" charset="0"/>
              <a:cs typeface="Arial" panose="020B0604020202020204" pitchFamily="34" charset="0"/>
            </a:endParaRPr>
          </a:p>
        </p:txBody>
      </p:sp>
      <p:pic>
        <p:nvPicPr>
          <p:cNvPr id="5" name="Picture 4" descr="H:\Windows\Outlook_Attachments\3M9320Aura.jpg"/>
          <p:cNvPicPr/>
          <p:nvPr/>
        </p:nvPicPr>
        <p:blipFill rotWithShape="1">
          <a:blip r:embed="rId2" cstate="print">
            <a:extLst>
              <a:ext uri="{28A0092B-C50C-407E-A947-70E740481C1C}">
                <a14:useLocalDpi xmlns:a14="http://schemas.microsoft.com/office/drawing/2010/main" val="0"/>
              </a:ext>
            </a:extLst>
          </a:blip>
          <a:srcRect l="4994" t="25162" b="27758"/>
          <a:stretch/>
        </p:blipFill>
        <p:spPr bwMode="auto">
          <a:xfrm>
            <a:off x="7334190" y="144379"/>
            <a:ext cx="3096065" cy="1720997"/>
          </a:xfrm>
          <a:prstGeom prst="rect">
            <a:avLst/>
          </a:prstGeom>
          <a:noFill/>
          <a:ln>
            <a:noFill/>
          </a:ln>
          <a:extLst>
            <a:ext uri="{53640926-AAD7-44D8-BBD7-CCE9431645EC}">
              <a14:shadowObscured xmlns:a14="http://schemas.microsoft.com/office/drawing/2010/main"/>
            </a:ext>
          </a:extLst>
        </p:spPr>
      </p:pic>
      <p:pic>
        <p:nvPicPr>
          <p:cNvPr id="6" name="Content Placeholder 5"/>
          <p:cNvPicPr>
            <a:picLocks noGrp="1" noChangeAspect="1"/>
          </p:cNvPicPr>
          <p:nvPr>
            <p:ph idx="1"/>
          </p:nvPr>
        </p:nvPicPr>
        <p:blipFill>
          <a:blip r:embed="rId3"/>
          <a:stretch>
            <a:fillRect/>
          </a:stretch>
        </p:blipFill>
        <p:spPr>
          <a:xfrm>
            <a:off x="4316805" y="2086122"/>
            <a:ext cx="7660127" cy="3919538"/>
          </a:xfrm>
          <a:prstGeom prst="rect">
            <a:avLst/>
          </a:prstGeom>
        </p:spPr>
      </p:pic>
      <p:sp>
        <p:nvSpPr>
          <p:cNvPr id="7" name="Rectangle 6"/>
          <p:cNvSpPr/>
          <p:nvPr/>
        </p:nvSpPr>
        <p:spPr>
          <a:xfrm>
            <a:off x="709748" y="1686753"/>
            <a:ext cx="3757749" cy="3063403"/>
          </a:xfrm>
          <a:prstGeom prst="rect">
            <a:avLst/>
          </a:prstGeom>
        </p:spPr>
        <p:txBody>
          <a:bodyPr wrap="square">
            <a:spAutoFit/>
          </a:bodyPr>
          <a:lstStyle/>
          <a:p>
            <a:pPr lvl="0">
              <a:lnSpc>
                <a:spcPct val="90000"/>
              </a:lnSpc>
              <a:spcBef>
                <a:spcPts val="1000"/>
              </a:spcBef>
            </a:pPr>
            <a:r>
              <a:rPr lang="en-NZ" sz="2800" dirty="0">
                <a:solidFill>
                  <a:srgbClr val="000000"/>
                </a:solidFill>
              </a:rPr>
              <a:t>Wear a fit checked N95/ FFP2 respirator for all probable/confirmed Covid-19 care. </a:t>
            </a:r>
          </a:p>
          <a:p>
            <a:pPr lvl="0">
              <a:lnSpc>
                <a:spcPct val="90000"/>
              </a:lnSpc>
              <a:spcBef>
                <a:spcPts val="1000"/>
              </a:spcBef>
            </a:pPr>
            <a:endParaRPr lang="en-NZ" sz="2800" dirty="0">
              <a:solidFill>
                <a:srgbClr val="000000"/>
              </a:solidFill>
            </a:endParaRPr>
          </a:p>
          <a:p>
            <a:pPr lvl="0">
              <a:lnSpc>
                <a:spcPct val="90000"/>
              </a:lnSpc>
              <a:spcBef>
                <a:spcPts val="1000"/>
              </a:spcBef>
            </a:pPr>
            <a:r>
              <a:rPr lang="en-NZ" sz="2800" dirty="0">
                <a:solidFill>
                  <a:srgbClr val="000000"/>
                </a:solidFill>
              </a:rPr>
              <a:t>Seal Check each time you use a new mask</a:t>
            </a:r>
          </a:p>
        </p:txBody>
      </p:sp>
    </p:spTree>
    <p:extLst>
      <p:ext uri="{BB962C8B-B14F-4D97-AF65-F5344CB8AC3E}">
        <p14:creationId xmlns:p14="http://schemas.microsoft.com/office/powerpoint/2010/main" val="40681338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15035"/>
          </a:xfrm>
        </p:spPr>
        <p:txBody>
          <a:bodyPr>
            <a:normAutofit/>
          </a:bodyPr>
          <a:lstStyle/>
          <a:p>
            <a:pPr algn="ctr"/>
            <a:r>
              <a:rPr lang="en-NZ" dirty="0"/>
              <a:t>D</a:t>
            </a:r>
            <a:r>
              <a:rPr lang="en-NZ" dirty="0" smtClean="0"/>
              <a:t>onning </a:t>
            </a:r>
            <a:r>
              <a:rPr lang="en-NZ" dirty="0"/>
              <a:t>and </a:t>
            </a:r>
            <a:r>
              <a:rPr lang="en-NZ" dirty="0" smtClean="0"/>
              <a:t>Doffing </a:t>
            </a:r>
            <a:r>
              <a:rPr lang="en-NZ" dirty="0"/>
              <a:t>PPE in the </a:t>
            </a:r>
            <a:r>
              <a:rPr lang="en-NZ" dirty="0" err="1"/>
              <a:t>Covid</a:t>
            </a:r>
            <a:r>
              <a:rPr lang="en-NZ" dirty="0"/>
              <a:t> context</a:t>
            </a:r>
          </a:p>
        </p:txBody>
      </p:sp>
      <p:graphicFrame>
        <p:nvGraphicFramePr>
          <p:cNvPr id="5" name="Content Placeholder 3"/>
          <p:cNvGraphicFramePr>
            <a:graphicFrameLocks noGrp="1" noChangeAspect="1"/>
          </p:cNvGraphicFramePr>
          <p:nvPr>
            <p:ph idx="1"/>
            <p:extLst/>
          </p:nvPr>
        </p:nvGraphicFramePr>
        <p:xfrm>
          <a:off x="1394280" y="1475234"/>
          <a:ext cx="3506904" cy="4401310"/>
        </p:xfrm>
        <a:graphic>
          <a:graphicData uri="http://schemas.openxmlformats.org/presentationml/2006/ole">
            <mc:AlternateContent xmlns:mc="http://schemas.openxmlformats.org/markup-compatibility/2006">
              <mc:Choice xmlns:v="urn:schemas-microsoft-com:vml" Requires="v">
                <p:oleObj spid="_x0000_s1034" name="Acrobat Document" r:id="rId4" imgW="8019989" imgH="11344187" progId="AcroExch.Document.2017">
                  <p:embed/>
                </p:oleObj>
              </mc:Choice>
              <mc:Fallback>
                <p:oleObj name="Acrobat Document" r:id="rId4" imgW="8019989" imgH="11344187" progId="AcroExch.Document.2017">
                  <p:embed/>
                  <p:pic>
                    <p:nvPicPr>
                      <p:cNvPr id="5" name="Content Placeholder 3"/>
                      <p:cNvPicPr/>
                      <p:nvPr/>
                    </p:nvPicPr>
                    <p:blipFill>
                      <a:blip r:embed="rId5"/>
                      <a:stretch>
                        <a:fillRect/>
                      </a:stretch>
                    </p:blipFill>
                    <p:spPr>
                      <a:xfrm>
                        <a:off x="1394280" y="1475234"/>
                        <a:ext cx="3506904" cy="4401310"/>
                      </a:xfrm>
                      <a:prstGeom prst="rect">
                        <a:avLst/>
                      </a:prstGeom>
                    </p:spPr>
                  </p:pic>
                </p:oleObj>
              </mc:Fallback>
            </mc:AlternateContent>
          </a:graphicData>
        </a:graphic>
      </p:graphicFrame>
      <p:graphicFrame>
        <p:nvGraphicFramePr>
          <p:cNvPr id="6" name="Object 5"/>
          <p:cNvGraphicFramePr>
            <a:graphicFrameLocks noChangeAspect="1"/>
          </p:cNvGraphicFramePr>
          <p:nvPr>
            <p:extLst/>
          </p:nvPr>
        </p:nvGraphicFramePr>
        <p:xfrm>
          <a:off x="6096000" y="1475233"/>
          <a:ext cx="3830638" cy="4401311"/>
        </p:xfrm>
        <a:graphic>
          <a:graphicData uri="http://schemas.openxmlformats.org/presentationml/2006/ole">
            <mc:AlternateContent xmlns:mc="http://schemas.openxmlformats.org/markup-compatibility/2006">
              <mc:Choice xmlns:v="urn:schemas-microsoft-com:vml" Requires="v">
                <p:oleObj spid="_x0000_s1035" name="Acrobat Document" r:id="rId6" imgW="8019989" imgH="11344187" progId="AcroExch.Document.2017">
                  <p:embed/>
                </p:oleObj>
              </mc:Choice>
              <mc:Fallback>
                <p:oleObj name="Acrobat Document" r:id="rId6" imgW="8019989" imgH="11344187" progId="AcroExch.Document.2017">
                  <p:embed/>
                  <p:pic>
                    <p:nvPicPr>
                      <p:cNvPr id="6" name="Object 5"/>
                      <p:cNvPicPr/>
                      <p:nvPr/>
                    </p:nvPicPr>
                    <p:blipFill>
                      <a:blip r:embed="rId7"/>
                      <a:stretch>
                        <a:fillRect/>
                      </a:stretch>
                    </p:blipFill>
                    <p:spPr>
                      <a:xfrm>
                        <a:off x="6096000" y="1475233"/>
                        <a:ext cx="3830638" cy="4401311"/>
                      </a:xfrm>
                      <a:prstGeom prst="rect">
                        <a:avLst/>
                      </a:prstGeom>
                    </p:spPr>
                  </p:pic>
                </p:oleObj>
              </mc:Fallback>
            </mc:AlternateContent>
          </a:graphicData>
        </a:graphic>
      </p:graphicFrame>
    </p:spTree>
    <p:extLst>
      <p:ext uri="{BB962C8B-B14F-4D97-AF65-F5344CB8AC3E}">
        <p14:creationId xmlns:p14="http://schemas.microsoft.com/office/powerpoint/2010/main" val="2571698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lgn="ctr" fontAlgn="base">
              <a:lnSpc>
                <a:spcPct val="100000"/>
              </a:lnSpc>
              <a:spcBef>
                <a:spcPct val="50000"/>
              </a:spcBef>
              <a:spcAft>
                <a:spcPct val="0"/>
              </a:spcAft>
            </a:pPr>
            <a:r>
              <a:rPr lang="en-NZ" sz="7300" b="1" dirty="0" smtClean="0">
                <a:solidFill>
                  <a:srgbClr val="7030A0"/>
                </a:solidFill>
                <a:latin typeface="Arial" panose="020B0604020202020204" pitchFamily="34" charset="0"/>
                <a:ea typeface="+mn-ea"/>
                <a:cs typeface="Arial" panose="020B0604020202020204" pitchFamily="34" charset="0"/>
              </a:rPr>
              <a:t>Any Questions </a:t>
            </a:r>
            <a:r>
              <a:rPr lang="en-NZ" sz="2000" dirty="0">
                <a:solidFill>
                  <a:prstClr val="black"/>
                </a:solidFill>
                <a:latin typeface="Calibri" panose="020F0502020204030204"/>
                <a:ea typeface="+mn-ea"/>
                <a:cs typeface="+mn-cs"/>
              </a:rPr>
              <a:t/>
            </a:r>
            <a:br>
              <a:rPr lang="en-NZ" sz="2000" dirty="0">
                <a:solidFill>
                  <a:prstClr val="black"/>
                </a:solidFill>
                <a:latin typeface="Calibri" panose="020F0502020204030204"/>
                <a:ea typeface="+mn-ea"/>
                <a:cs typeface="+mn-cs"/>
              </a:rPr>
            </a:br>
            <a:endParaRPr lang="en-NZ" dirty="0"/>
          </a:p>
        </p:txBody>
      </p:sp>
      <p:sp>
        <p:nvSpPr>
          <p:cNvPr id="3" name="Content Placeholder 2"/>
          <p:cNvSpPr>
            <a:spLocks noGrp="1"/>
          </p:cNvSpPr>
          <p:nvPr>
            <p:ph idx="1"/>
          </p:nvPr>
        </p:nvSpPr>
        <p:spPr>
          <a:ln>
            <a:solidFill>
              <a:srgbClr val="9900FF"/>
            </a:solidFill>
          </a:ln>
        </p:spPr>
        <p:txBody>
          <a:bodyPr/>
          <a:lstStyle/>
          <a:p>
            <a:endParaRPr lang="en-NZ" dirty="0"/>
          </a:p>
          <a:p>
            <a:endParaRPr lang="en-NZ" dirty="0" smtClean="0"/>
          </a:p>
          <a:p>
            <a:endParaRPr lang="en-NZ" dirty="0"/>
          </a:p>
          <a:p>
            <a:pPr marL="0" indent="0" algn="ctr">
              <a:buNone/>
            </a:pPr>
            <a:r>
              <a:rPr lang="en-NZ" sz="9600" b="1" dirty="0" smtClean="0">
                <a:solidFill>
                  <a:srgbClr val="7030A0"/>
                </a:solidFill>
              </a:rPr>
              <a:t>THANK YOU </a:t>
            </a:r>
            <a:r>
              <a:rPr lang="en-NZ" sz="9600" b="1" dirty="0" smtClean="0">
                <a:solidFill>
                  <a:srgbClr val="7030A0"/>
                </a:solidFill>
                <a:sym typeface="Wingdings" panose="05000000000000000000" pitchFamily="2" charset="2"/>
              </a:rPr>
              <a:t></a:t>
            </a:r>
            <a:endParaRPr lang="en-NZ" sz="9600" b="1" dirty="0">
              <a:solidFill>
                <a:srgbClr val="7030A0"/>
              </a:solidFill>
            </a:endParaRPr>
          </a:p>
        </p:txBody>
      </p:sp>
    </p:spTree>
    <p:extLst>
      <p:ext uri="{BB962C8B-B14F-4D97-AF65-F5344CB8AC3E}">
        <p14:creationId xmlns:p14="http://schemas.microsoft.com/office/powerpoint/2010/main" val="9015957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2DHB colour palette">
      <a:dk1>
        <a:srgbClr val="00939E"/>
      </a:dk1>
      <a:lt1>
        <a:sysClr val="window" lastClr="FFFFFF"/>
      </a:lt1>
      <a:dk2>
        <a:srgbClr val="047365"/>
      </a:dk2>
      <a:lt2>
        <a:srgbClr val="F2F2F2"/>
      </a:lt2>
      <a:accent1>
        <a:srgbClr val="2F424D"/>
      </a:accent1>
      <a:accent2>
        <a:srgbClr val="7ECDC6"/>
      </a:accent2>
      <a:accent3>
        <a:srgbClr val="ABD8AC"/>
      </a:accent3>
      <a:accent4>
        <a:srgbClr val="1A4770"/>
      </a:accent4>
      <a:accent5>
        <a:srgbClr val="D2AA2B"/>
      </a:accent5>
      <a:accent6>
        <a:srgbClr val="FFD881"/>
      </a:accent6>
      <a:hlink>
        <a:srgbClr val="EBE9DF"/>
      </a:hlink>
      <a:folHlink>
        <a:srgbClr val="7ECDC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DHB PowerPoint template 2020 - wide screen" id="{42CDFB73-EB6C-40EB-A303-2420F76A0E19}" vid="{E740F4B9-1AB1-4DA4-958F-CD998E7AD25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341</TotalTime>
  <Words>778</Words>
  <Application>Microsoft Office PowerPoint</Application>
  <PresentationFormat>Widescreen</PresentationFormat>
  <Paragraphs>123</Paragraphs>
  <Slides>17</Slides>
  <Notes>1</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17</vt:i4>
      </vt:variant>
    </vt:vector>
  </HeadingPairs>
  <TitlesOfParts>
    <vt:vector size="24" baseType="lpstr">
      <vt:lpstr>Arial</vt:lpstr>
      <vt:lpstr>Calibri</vt:lpstr>
      <vt:lpstr>Calibri Light</vt:lpstr>
      <vt:lpstr>Wingdings</vt:lpstr>
      <vt:lpstr>Office Theme</vt:lpstr>
      <vt:lpstr>1_Office Theme</vt:lpstr>
      <vt:lpstr>Acrobat Document</vt:lpstr>
      <vt:lpstr>Infection, Prevention and Control  </vt:lpstr>
      <vt:lpstr>Covid - how to keep safe IPC principles</vt:lpstr>
      <vt:lpstr>Standard Precautions  </vt:lpstr>
      <vt:lpstr>WHEN to do Hand Hygiene?  </vt:lpstr>
      <vt:lpstr>PowerPoint Presentation</vt:lpstr>
      <vt:lpstr>HH – How to</vt:lpstr>
      <vt:lpstr>PowerPoint Presentation</vt:lpstr>
      <vt:lpstr>Cleaning patient equipment and the environment</vt:lpstr>
      <vt:lpstr>PowerPoint Presentation</vt:lpstr>
      <vt:lpstr>PowerPoint Presentation</vt:lpstr>
      <vt:lpstr>Droplet Precautions</vt:lpstr>
      <vt:lpstr>Airborne Precautions</vt:lpstr>
      <vt:lpstr>Covid-19</vt:lpstr>
      <vt:lpstr>Working in a hospital during covid  How to keep safe – is all about the mask</vt:lpstr>
      <vt:lpstr>N95 respirators </vt:lpstr>
      <vt:lpstr>Donning and Doffing PPE in the Covid context</vt:lpstr>
      <vt:lpstr>Any Questions  </vt:lpstr>
    </vt:vector>
  </TitlesOfParts>
  <Company>3DHB ICT Department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Infection, Prevention and Control</dc:title>
  <dc:creator>Karen Corban [CCDHB]</dc:creator>
  <cp:lastModifiedBy>Karen Corban [CCDHB]</cp:lastModifiedBy>
  <cp:revision>32</cp:revision>
  <cp:lastPrinted>2019-10-10T01:29:10Z</cp:lastPrinted>
  <dcterms:created xsi:type="dcterms:W3CDTF">2019-02-08T00:41:26Z</dcterms:created>
  <dcterms:modified xsi:type="dcterms:W3CDTF">2022-02-23T03:45:02Z</dcterms:modified>
</cp:coreProperties>
</file>